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nton" pitchFamily="2" charset="0"/>
      <p:regular r:id="rId20"/>
    </p:embeddedFont>
    <p:embeddedFont>
      <p:font typeface="Poppins" panose="00000500000000000000" pitchFamily="2" charset="0"/>
      <p:regular r:id="rId21"/>
    </p:embeddedFont>
    <p:embeddedFont>
      <p:font typeface="Poppins Medium" panose="00000600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7.jpeg"/><Relationship Id="rId4" Type="http://schemas.openxmlformats.org/officeDocument/2006/relationships/image" Target="../media/image10.sv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8.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sv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9.jpeg"/><Relationship Id="rId5" Type="http://schemas.openxmlformats.org/officeDocument/2006/relationships/image" Target="../media/image7.png"/><Relationship Id="rId10" Type="http://schemas.openxmlformats.org/officeDocument/2006/relationships/image" Target="../media/image18.jpeg"/><Relationship Id="rId4" Type="http://schemas.openxmlformats.org/officeDocument/2006/relationships/image" Target="../media/image6.svg"/><Relationship Id="rId9"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2.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0" y="3444455"/>
            <a:ext cx="18502431" cy="2826589"/>
            <a:chOff x="0" y="0"/>
            <a:chExt cx="4873068" cy="744451"/>
          </a:xfrm>
        </p:grpSpPr>
        <p:sp>
          <p:nvSpPr>
            <p:cNvPr id="4" name="Freeform 4"/>
            <p:cNvSpPr/>
            <p:nvPr/>
          </p:nvSpPr>
          <p:spPr>
            <a:xfrm>
              <a:off x="0" y="0"/>
              <a:ext cx="4873068" cy="744451"/>
            </a:xfrm>
            <a:custGeom>
              <a:avLst/>
              <a:gdLst/>
              <a:ahLst/>
              <a:cxnLst/>
              <a:rect l="l" t="t" r="r" b="b"/>
              <a:pathLst>
                <a:path w="4873068" h="744451">
                  <a:moveTo>
                    <a:pt x="0" y="0"/>
                  </a:moveTo>
                  <a:lnTo>
                    <a:pt x="4873068" y="0"/>
                  </a:lnTo>
                  <a:lnTo>
                    <a:pt x="4873068" y="744451"/>
                  </a:lnTo>
                  <a:lnTo>
                    <a:pt x="0" y="744451"/>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5" name="TextBox 5"/>
            <p:cNvSpPr txBox="1"/>
            <p:nvPr/>
          </p:nvSpPr>
          <p:spPr>
            <a:xfrm>
              <a:off x="0" y="-38100"/>
              <a:ext cx="4873068" cy="78255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195517" y="363290"/>
            <a:ext cx="12451400" cy="863600"/>
          </a:xfrm>
          <a:prstGeom prst="rect">
            <a:avLst/>
          </a:prstGeom>
        </p:spPr>
        <p:txBody>
          <a:bodyPr lIns="0" tIns="0" rIns="0" bIns="0" rtlCol="0" anchor="t">
            <a:spAutoFit/>
          </a:bodyPr>
          <a:lstStyle/>
          <a:p>
            <a:pPr algn="ctr">
              <a:lnSpc>
                <a:spcPts val="7000"/>
              </a:lnSpc>
              <a:spcBef>
                <a:spcPct val="0"/>
              </a:spcBef>
            </a:pPr>
            <a:r>
              <a:rPr lang="en-US" sz="5000">
                <a:solidFill>
                  <a:srgbClr val="A2D3FF">
                    <a:alpha val="71765"/>
                  </a:srgbClr>
                </a:solidFill>
                <a:latin typeface="Anton"/>
                <a:ea typeface="Anton"/>
                <a:cs typeface="Anton"/>
                <a:sym typeface="Anton"/>
              </a:rPr>
              <a:t>TRƯỜNG ĐẠI HỌC CÔNG NGHỆ ĐÔNG Á</a:t>
            </a:r>
          </a:p>
        </p:txBody>
      </p:sp>
      <p:sp>
        <p:nvSpPr>
          <p:cNvPr id="7" name="TextBox 7"/>
          <p:cNvSpPr txBox="1"/>
          <p:nvPr/>
        </p:nvSpPr>
        <p:spPr>
          <a:xfrm>
            <a:off x="2561744" y="1376591"/>
            <a:ext cx="13164511" cy="669925"/>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Anton"/>
                <a:ea typeface="Anton"/>
                <a:cs typeface="Anton"/>
                <a:sym typeface="Anton"/>
              </a:rPr>
              <a:t>KHOA CÔNG NGHỆ THÔNG TIN</a:t>
            </a:r>
          </a:p>
        </p:txBody>
      </p:sp>
      <p:sp>
        <p:nvSpPr>
          <p:cNvPr id="8" name="Freeform 8"/>
          <p:cNvSpPr/>
          <p:nvPr/>
        </p:nvSpPr>
        <p:spPr>
          <a:xfrm>
            <a:off x="6258626" y="9200662"/>
            <a:ext cx="5770747" cy="526419"/>
          </a:xfrm>
          <a:custGeom>
            <a:avLst/>
            <a:gdLst/>
            <a:ahLst/>
            <a:cxnLst/>
            <a:rect l="l" t="t" r="r" b="b"/>
            <a:pathLst>
              <a:path w="5770747" h="526419">
                <a:moveTo>
                  <a:pt x="0" y="0"/>
                </a:moveTo>
                <a:lnTo>
                  <a:pt x="5770748" y="0"/>
                </a:lnTo>
                <a:lnTo>
                  <a:pt x="5770748" y="526420"/>
                </a:lnTo>
                <a:lnTo>
                  <a:pt x="0" y="52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7412598" y="9264164"/>
            <a:ext cx="3731498" cy="342265"/>
          </a:xfrm>
          <a:prstGeom prst="rect">
            <a:avLst/>
          </a:prstGeom>
        </p:spPr>
        <p:txBody>
          <a:bodyPr lIns="0" tIns="0" rIns="0" bIns="0" rtlCol="0" anchor="t">
            <a:spAutoFit/>
          </a:bodyPr>
          <a:lstStyle/>
          <a:p>
            <a:pPr algn="ctr">
              <a:lnSpc>
                <a:spcPts val="2659"/>
              </a:lnSpc>
              <a:spcBef>
                <a:spcPct val="0"/>
              </a:spcBef>
            </a:pPr>
            <a:r>
              <a:rPr lang="en-US" sz="1899" b="1">
                <a:solidFill>
                  <a:srgbClr val="FFFFFF"/>
                </a:solidFill>
                <a:latin typeface="Poppins Medium"/>
                <a:ea typeface="Poppins Medium"/>
                <a:cs typeface="Poppins Medium"/>
                <a:sym typeface="Poppins Medium"/>
              </a:rPr>
              <a:t>DC.CNTT12.10.4</a:t>
            </a:r>
          </a:p>
        </p:txBody>
      </p:sp>
      <p:sp>
        <p:nvSpPr>
          <p:cNvPr id="10" name="TextBox 10"/>
          <p:cNvSpPr txBox="1"/>
          <p:nvPr/>
        </p:nvSpPr>
        <p:spPr>
          <a:xfrm>
            <a:off x="2749832" y="3732441"/>
            <a:ext cx="14509468" cy="4206874"/>
          </a:xfrm>
          <a:prstGeom prst="rect">
            <a:avLst/>
          </a:prstGeom>
        </p:spPr>
        <p:txBody>
          <a:bodyPr lIns="0" tIns="0" rIns="0" bIns="0" rtlCol="0" anchor="t">
            <a:spAutoFit/>
          </a:bodyPr>
          <a:lstStyle/>
          <a:p>
            <a:pPr algn="ctr">
              <a:lnSpc>
                <a:spcPts val="11200"/>
              </a:lnSpc>
              <a:spcBef>
                <a:spcPct val="0"/>
              </a:spcBef>
            </a:pPr>
            <a:r>
              <a:rPr lang="en-US" sz="8000">
                <a:solidFill>
                  <a:srgbClr val="A2D3FF">
                    <a:alpha val="71765"/>
                  </a:srgbClr>
                </a:solidFill>
                <a:latin typeface="Anton"/>
                <a:ea typeface="Anton"/>
                <a:cs typeface="Anton"/>
                <a:sym typeface="Anton"/>
              </a:rPr>
              <a:t>HỆ THỐNG NHẬN DẠNG VÀ PHÂN LOẠI ĐỘNG VẬT ĂN THỊT VÀ ĂN CỎ TRONG ẢNH</a:t>
            </a:r>
          </a:p>
        </p:txBody>
      </p:sp>
      <p:sp>
        <p:nvSpPr>
          <p:cNvPr id="11" name="TextBox 11"/>
          <p:cNvSpPr txBox="1"/>
          <p:nvPr/>
        </p:nvSpPr>
        <p:spPr>
          <a:xfrm>
            <a:off x="2838962" y="3732441"/>
            <a:ext cx="14420338" cy="4206874"/>
          </a:xfrm>
          <a:prstGeom prst="rect">
            <a:avLst/>
          </a:prstGeom>
        </p:spPr>
        <p:txBody>
          <a:bodyPr lIns="0" tIns="0" rIns="0" bIns="0" rtlCol="0" anchor="t">
            <a:spAutoFit/>
          </a:bodyPr>
          <a:lstStyle/>
          <a:p>
            <a:pPr algn="ctr">
              <a:lnSpc>
                <a:spcPts val="11200"/>
              </a:lnSpc>
              <a:spcBef>
                <a:spcPct val="0"/>
              </a:spcBef>
            </a:pPr>
            <a:r>
              <a:rPr lang="en-US" sz="8000">
                <a:solidFill>
                  <a:srgbClr val="FFFFFF"/>
                </a:solidFill>
                <a:latin typeface="Anton"/>
                <a:ea typeface="Anton"/>
                <a:cs typeface="Anton"/>
                <a:sym typeface="Anton"/>
              </a:rPr>
              <a:t>HỆ THỐNG NHẬN DẠNG VÀ PHÂN LOẠI ĐỘNG VẬT ĂN THỊT VÀ ĂN CỎ TRONG ẢNH</a:t>
            </a:r>
          </a:p>
        </p:txBody>
      </p:sp>
      <p:sp>
        <p:nvSpPr>
          <p:cNvPr id="12" name="TextBox 12"/>
          <p:cNvSpPr txBox="1"/>
          <p:nvPr/>
        </p:nvSpPr>
        <p:spPr>
          <a:xfrm>
            <a:off x="2918300" y="1376591"/>
            <a:ext cx="12451400" cy="669925"/>
          </a:xfrm>
          <a:prstGeom prst="rect">
            <a:avLst/>
          </a:prstGeom>
        </p:spPr>
        <p:txBody>
          <a:bodyPr lIns="0" tIns="0" rIns="0" bIns="0" rtlCol="0" anchor="t">
            <a:spAutoFit/>
          </a:bodyPr>
          <a:lstStyle/>
          <a:p>
            <a:pPr algn="ctr">
              <a:lnSpc>
                <a:spcPts val="5599"/>
              </a:lnSpc>
              <a:spcBef>
                <a:spcPct val="0"/>
              </a:spcBef>
            </a:pPr>
            <a:r>
              <a:rPr lang="en-US" sz="3999">
                <a:solidFill>
                  <a:srgbClr val="A2D3FF">
                    <a:alpha val="71765"/>
                  </a:srgbClr>
                </a:solidFill>
                <a:latin typeface="Anton"/>
                <a:ea typeface="Anton"/>
                <a:cs typeface="Anton"/>
                <a:sym typeface="Anton"/>
              </a:rPr>
              <a:t>KHOA CÔNG NGHỆ THÔNG TIN</a:t>
            </a:r>
          </a:p>
        </p:txBody>
      </p:sp>
      <p:sp>
        <p:nvSpPr>
          <p:cNvPr id="13" name="TextBox 13"/>
          <p:cNvSpPr txBox="1"/>
          <p:nvPr/>
        </p:nvSpPr>
        <p:spPr>
          <a:xfrm>
            <a:off x="2838962" y="340860"/>
            <a:ext cx="13164511"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Anton"/>
                <a:ea typeface="Anton"/>
                <a:cs typeface="Anton"/>
                <a:sym typeface="Anton"/>
              </a:rPr>
              <a:t>TRƯỜNG ĐẠI HỌC CÔNG NGHỆ ĐÔNG 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605460" y="9029768"/>
            <a:ext cx="742179" cy="742179"/>
            <a:chOff x="0" y="0"/>
            <a:chExt cx="195471" cy="195471"/>
          </a:xfrm>
        </p:grpSpPr>
        <p:sp>
          <p:nvSpPr>
            <p:cNvPr id="4" name="Freeform 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5" name="TextBox 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0" y="2777705"/>
            <a:ext cx="18502431" cy="4350589"/>
            <a:chOff x="0" y="0"/>
            <a:chExt cx="4873068" cy="1145834"/>
          </a:xfrm>
        </p:grpSpPr>
        <p:sp>
          <p:nvSpPr>
            <p:cNvPr id="7" name="Freeform 7"/>
            <p:cNvSpPr/>
            <p:nvPr/>
          </p:nvSpPr>
          <p:spPr>
            <a:xfrm>
              <a:off x="0" y="0"/>
              <a:ext cx="4873068" cy="1145834"/>
            </a:xfrm>
            <a:custGeom>
              <a:avLst/>
              <a:gdLst/>
              <a:ahLst/>
              <a:cxnLst/>
              <a:rect l="l" t="t" r="r" b="b"/>
              <a:pathLst>
                <a:path w="4873068" h="1145834">
                  <a:moveTo>
                    <a:pt x="0" y="0"/>
                  </a:moveTo>
                  <a:lnTo>
                    <a:pt x="4873068" y="0"/>
                  </a:lnTo>
                  <a:lnTo>
                    <a:pt x="4873068" y="1145834"/>
                  </a:lnTo>
                  <a:lnTo>
                    <a:pt x="0" y="1145834"/>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8" name="TextBox 8"/>
            <p:cNvSpPr txBox="1"/>
            <p:nvPr/>
          </p:nvSpPr>
          <p:spPr>
            <a:xfrm>
              <a:off x="0" y="-38100"/>
              <a:ext cx="4873068" cy="1183934"/>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flipH="1">
            <a:off x="13217893" y="2068982"/>
            <a:ext cx="5802923" cy="4114800"/>
          </a:xfrm>
          <a:custGeom>
            <a:avLst/>
            <a:gdLst/>
            <a:ahLst/>
            <a:cxnLst/>
            <a:rect l="l" t="t" r="r" b="b"/>
            <a:pathLst>
              <a:path w="5802923" h="4114800">
                <a:moveTo>
                  <a:pt x="5802923" y="0"/>
                </a:moveTo>
                <a:lnTo>
                  <a:pt x="0" y="0"/>
                </a:lnTo>
                <a:lnTo>
                  <a:pt x="0" y="4114800"/>
                </a:lnTo>
                <a:lnTo>
                  <a:pt x="5802923" y="4114800"/>
                </a:lnTo>
                <a:lnTo>
                  <a:pt x="580292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a:grpSpLocks noChangeAspect="1"/>
          </p:cNvGrpSpPr>
          <p:nvPr/>
        </p:nvGrpSpPr>
        <p:grpSpPr>
          <a:xfrm>
            <a:off x="13282473" y="2964586"/>
            <a:ext cx="4557852" cy="4557852"/>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712" r="-24712"/>
              </a:stretch>
            </a:blipFill>
          </p:spPr>
          <p:txBody>
            <a:bodyPr/>
            <a:lstStyle/>
            <a:p>
              <a:endParaRPr lang="en-US"/>
            </a:p>
          </p:txBody>
        </p:sp>
      </p:grpSp>
      <p:grpSp>
        <p:nvGrpSpPr>
          <p:cNvPr id="14" name="Group 14"/>
          <p:cNvGrpSpPr/>
          <p:nvPr/>
        </p:nvGrpSpPr>
        <p:grpSpPr>
          <a:xfrm>
            <a:off x="7724284" y="3205637"/>
            <a:ext cx="345440" cy="345440"/>
            <a:chOff x="0" y="0"/>
            <a:chExt cx="90980" cy="90980"/>
          </a:xfrm>
        </p:grpSpPr>
        <p:sp>
          <p:nvSpPr>
            <p:cNvPr id="15" name="Freeform 15"/>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6" name="TextBox 16"/>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7" name="Group 17"/>
          <p:cNvGrpSpPr/>
          <p:nvPr/>
        </p:nvGrpSpPr>
        <p:grpSpPr>
          <a:xfrm>
            <a:off x="7724284" y="5479286"/>
            <a:ext cx="345440" cy="345440"/>
            <a:chOff x="0" y="0"/>
            <a:chExt cx="90980" cy="90980"/>
          </a:xfrm>
        </p:grpSpPr>
        <p:sp>
          <p:nvSpPr>
            <p:cNvPr id="18" name="Freeform 18"/>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9" name="TextBox 19"/>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20" name="Group 20"/>
          <p:cNvGrpSpPr>
            <a:grpSpLocks noChangeAspect="1"/>
          </p:cNvGrpSpPr>
          <p:nvPr/>
        </p:nvGrpSpPr>
        <p:grpSpPr>
          <a:xfrm>
            <a:off x="2148264" y="1493716"/>
            <a:ext cx="5264334" cy="5264334"/>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712" r="-24712"/>
              </a:stretch>
            </a:blipFill>
          </p:spPr>
          <p:txBody>
            <a:bodyPr/>
            <a:lstStyle/>
            <a:p>
              <a:endParaRPr lang="en-US"/>
            </a:p>
          </p:txBody>
        </p:sp>
      </p:grpSp>
      <p:grpSp>
        <p:nvGrpSpPr>
          <p:cNvPr id="24" name="Group 24"/>
          <p:cNvGrpSpPr>
            <a:grpSpLocks noChangeAspect="1"/>
          </p:cNvGrpSpPr>
          <p:nvPr/>
        </p:nvGrpSpPr>
        <p:grpSpPr>
          <a:xfrm>
            <a:off x="34918" y="4262800"/>
            <a:ext cx="3668962" cy="3668962"/>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t="-12499" r="223" b="-12499"/>
              </a:stretch>
            </a:blipFill>
          </p:spPr>
          <p:txBody>
            <a:bodyPr/>
            <a:lstStyle/>
            <a:p>
              <a:endParaRPr lang="en-US"/>
            </a:p>
          </p:txBody>
        </p:sp>
      </p:grpSp>
      <p:sp>
        <p:nvSpPr>
          <p:cNvPr id="28" name="TextBox 28"/>
          <p:cNvSpPr txBox="1"/>
          <p:nvPr/>
        </p:nvSpPr>
        <p:spPr>
          <a:xfrm>
            <a:off x="8355736" y="3766482"/>
            <a:ext cx="4267200" cy="13786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Các cơ sở dữ liệu ảnh mở như Kaggle, ImageNet, Google Dataset Search, hoặc tự thu thập qua Internet.</a:t>
            </a:r>
          </a:p>
        </p:txBody>
      </p:sp>
      <p:sp>
        <p:nvSpPr>
          <p:cNvPr id="29" name="TextBox 29"/>
          <p:cNvSpPr txBox="1"/>
          <p:nvPr/>
        </p:nvSpPr>
        <p:spPr>
          <a:xfrm>
            <a:off x="8355736" y="3071547"/>
            <a:ext cx="3352896"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Nguồn dữ liệu</a:t>
            </a:r>
          </a:p>
        </p:txBody>
      </p:sp>
      <p:sp>
        <p:nvSpPr>
          <p:cNvPr id="30" name="TextBox 30"/>
          <p:cNvSpPr txBox="1"/>
          <p:nvPr/>
        </p:nvSpPr>
        <p:spPr>
          <a:xfrm>
            <a:off x="8355736" y="6040131"/>
            <a:ext cx="4267200" cy="2407390"/>
          </a:xfrm>
          <a:prstGeom prst="rect">
            <a:avLst/>
          </a:prstGeom>
        </p:spPr>
        <p:txBody>
          <a:bodyPr lIns="0" tIns="0" rIns="0" bIns="0" rtlCol="0" anchor="t">
            <a:spAutoFit/>
          </a:bodyPr>
          <a:lstStyle/>
          <a:p>
            <a:pPr algn="l">
              <a:lnSpc>
                <a:spcPts val="2759"/>
              </a:lnSpc>
            </a:pPr>
            <a:r>
              <a:rPr lang="en-US" sz="1970" b="1">
                <a:solidFill>
                  <a:srgbClr val="FFFFFF"/>
                </a:solidFill>
                <a:latin typeface="Poppins Medium"/>
                <a:ea typeface="Poppins Medium"/>
                <a:cs typeface="Poppins Medium"/>
                <a:sym typeface="Poppins Medium"/>
              </a:rPr>
              <a:t> Gắn nhãn ảnh theo hai nhóm:</a:t>
            </a:r>
          </a:p>
          <a:p>
            <a:pPr marL="851026" lvl="2" indent="-283675" algn="l">
              <a:lnSpc>
                <a:spcPts val="2759"/>
              </a:lnSpc>
              <a:buFont typeface="Arial"/>
              <a:buChar char="⚬"/>
            </a:pPr>
            <a:r>
              <a:rPr lang="en-US" sz="1970" b="1">
                <a:solidFill>
                  <a:srgbClr val="FFFFFF"/>
                </a:solidFill>
                <a:latin typeface="Poppins Medium"/>
                <a:ea typeface="Poppins Medium"/>
                <a:cs typeface="Poppins Medium"/>
                <a:sym typeface="Poppins Medium"/>
              </a:rPr>
              <a:t>Ăn cỏ (Herbivores)</a:t>
            </a:r>
          </a:p>
          <a:p>
            <a:pPr marL="851026" lvl="2" indent="-283675" algn="l">
              <a:lnSpc>
                <a:spcPts val="2759"/>
              </a:lnSpc>
              <a:buFont typeface="Arial"/>
              <a:buChar char="⚬"/>
            </a:pPr>
            <a:r>
              <a:rPr lang="en-US" sz="1970" b="1">
                <a:solidFill>
                  <a:srgbClr val="FFFFFF"/>
                </a:solidFill>
                <a:latin typeface="Poppins Medium"/>
                <a:ea typeface="Poppins Medium"/>
                <a:cs typeface="Poppins Medium"/>
                <a:sym typeface="Poppins Medium"/>
              </a:rPr>
              <a:t>Ăn thịt (Carnivores)</a:t>
            </a:r>
          </a:p>
          <a:p>
            <a:pPr algn="l">
              <a:lnSpc>
                <a:spcPts val="2759"/>
              </a:lnSpc>
            </a:pPr>
            <a:r>
              <a:rPr lang="en-US" sz="1970" b="1">
                <a:solidFill>
                  <a:srgbClr val="FFFFFF"/>
                </a:solidFill>
                <a:latin typeface="Poppins Medium"/>
                <a:ea typeface="Poppins Medium"/>
                <a:cs typeface="Poppins Medium"/>
                <a:sym typeface="Poppins Medium"/>
              </a:rPr>
              <a:t>Gán nhãn: Mỗi ảnh cần được gán nhãn là động vật ăn cỏ hoặc ăn thịt</a:t>
            </a:r>
          </a:p>
          <a:p>
            <a:pPr algn="l">
              <a:lnSpc>
                <a:spcPts val="2759"/>
              </a:lnSpc>
              <a:spcBef>
                <a:spcPct val="0"/>
              </a:spcBef>
            </a:pPr>
            <a:endParaRPr lang="en-US" sz="1970" b="1">
              <a:solidFill>
                <a:srgbClr val="FFFFFF"/>
              </a:solidFill>
              <a:latin typeface="Poppins Medium"/>
              <a:ea typeface="Poppins Medium"/>
              <a:cs typeface="Poppins Medium"/>
              <a:sym typeface="Poppins Medium"/>
            </a:endParaRPr>
          </a:p>
        </p:txBody>
      </p:sp>
      <p:sp>
        <p:nvSpPr>
          <p:cNvPr id="31" name="TextBox 31"/>
          <p:cNvSpPr txBox="1"/>
          <p:nvPr/>
        </p:nvSpPr>
        <p:spPr>
          <a:xfrm>
            <a:off x="8355736" y="5345196"/>
            <a:ext cx="3673637"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Phân loại ảnh</a:t>
            </a:r>
          </a:p>
        </p:txBody>
      </p:sp>
      <p:sp>
        <p:nvSpPr>
          <p:cNvPr id="32" name="TextBox 32"/>
          <p:cNvSpPr txBox="1"/>
          <p:nvPr/>
        </p:nvSpPr>
        <p:spPr>
          <a:xfrm>
            <a:off x="6277810" y="829814"/>
            <a:ext cx="7004662" cy="1007795"/>
          </a:xfrm>
          <a:prstGeom prst="rect">
            <a:avLst/>
          </a:prstGeom>
        </p:spPr>
        <p:txBody>
          <a:bodyPr lIns="0" tIns="0" rIns="0" bIns="0" rtlCol="0" anchor="t">
            <a:spAutoFit/>
          </a:bodyPr>
          <a:lstStyle/>
          <a:p>
            <a:pPr algn="ctr">
              <a:lnSpc>
                <a:spcPts val="7441"/>
              </a:lnSpc>
            </a:pPr>
            <a:r>
              <a:rPr lang="en-US" sz="8001">
                <a:solidFill>
                  <a:srgbClr val="FFFFFF"/>
                </a:solidFill>
                <a:latin typeface="Anton"/>
                <a:ea typeface="Anton"/>
                <a:cs typeface="Anton"/>
                <a:sym typeface="Anton"/>
              </a:rPr>
              <a:t>CHUẨN BỊ DỮ LIỆU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9309485" y="4550195"/>
            <a:ext cx="2590275" cy="259027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6CCD">
                      <a:alpha val="100000"/>
                    </a:srgbClr>
                  </a:gs>
                  <a:gs pos="100000">
                    <a:srgbClr val="050024">
                      <a:alpha val="0"/>
                    </a:srgbClr>
                  </a:gs>
                </a:gsLst>
                <a:lin ang="0"/>
              </a:gra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9901894" y="-404148"/>
            <a:ext cx="8386106" cy="12028873"/>
            <a:chOff x="0" y="0"/>
            <a:chExt cx="2208686" cy="3168098"/>
          </a:xfrm>
        </p:grpSpPr>
        <p:sp>
          <p:nvSpPr>
            <p:cNvPr id="7" name="Freeform 7"/>
            <p:cNvSpPr/>
            <p:nvPr/>
          </p:nvSpPr>
          <p:spPr>
            <a:xfrm>
              <a:off x="0" y="0"/>
              <a:ext cx="2208686" cy="3168098"/>
            </a:xfrm>
            <a:custGeom>
              <a:avLst/>
              <a:gdLst/>
              <a:ahLst/>
              <a:cxnLst/>
              <a:rect l="l" t="t" r="r" b="b"/>
              <a:pathLst>
                <a:path w="2208686" h="3168098">
                  <a:moveTo>
                    <a:pt x="0" y="0"/>
                  </a:moveTo>
                  <a:lnTo>
                    <a:pt x="2208686" y="0"/>
                  </a:lnTo>
                  <a:lnTo>
                    <a:pt x="2208686" y="3168098"/>
                  </a:lnTo>
                  <a:lnTo>
                    <a:pt x="0" y="3168098"/>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8" name="TextBox 8"/>
            <p:cNvSpPr txBox="1"/>
            <p:nvPr/>
          </p:nvSpPr>
          <p:spPr>
            <a:xfrm>
              <a:off x="0" y="-38100"/>
              <a:ext cx="2208686" cy="320619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605460" y="9029768"/>
            <a:ext cx="742179" cy="742179"/>
            <a:chOff x="0" y="0"/>
            <a:chExt cx="195471" cy="195471"/>
          </a:xfrm>
        </p:grpSpPr>
        <p:sp>
          <p:nvSpPr>
            <p:cNvPr id="10" name="Freeform 10"/>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1" name="TextBox 11"/>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150211" y="4377475"/>
            <a:ext cx="345440" cy="345440"/>
            <a:chOff x="0" y="0"/>
            <a:chExt cx="90980" cy="90980"/>
          </a:xfrm>
        </p:grpSpPr>
        <p:sp>
          <p:nvSpPr>
            <p:cNvPr id="13" name="Freeform 13"/>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4" name="TextBox 14"/>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150211" y="6353296"/>
            <a:ext cx="345440" cy="345440"/>
            <a:chOff x="0" y="0"/>
            <a:chExt cx="90980" cy="90980"/>
          </a:xfrm>
        </p:grpSpPr>
        <p:sp>
          <p:nvSpPr>
            <p:cNvPr id="16" name="Freeform 16"/>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7" name="TextBox 17"/>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8" name="Group 18"/>
          <p:cNvGrpSpPr>
            <a:grpSpLocks noChangeAspect="1"/>
          </p:cNvGrpSpPr>
          <p:nvPr/>
        </p:nvGrpSpPr>
        <p:grpSpPr>
          <a:xfrm>
            <a:off x="10604622" y="1816161"/>
            <a:ext cx="6654678" cy="6654678"/>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8393" r="223" b="-8393"/>
              </a:stretch>
            </a:blipFill>
          </p:spPr>
          <p:txBody>
            <a:bodyPr/>
            <a:lstStyle/>
            <a:p>
              <a:endParaRPr lang="en-US"/>
            </a:p>
          </p:txBody>
        </p:sp>
      </p:grpSp>
      <p:sp>
        <p:nvSpPr>
          <p:cNvPr id="22" name="Freeform 22"/>
          <p:cNvSpPr/>
          <p:nvPr/>
        </p:nvSpPr>
        <p:spPr>
          <a:xfrm>
            <a:off x="15019431" y="6075653"/>
            <a:ext cx="1209456" cy="1238735"/>
          </a:xfrm>
          <a:custGeom>
            <a:avLst/>
            <a:gdLst/>
            <a:ahLst/>
            <a:cxnLst/>
            <a:rect l="l" t="t" r="r" b="b"/>
            <a:pathLst>
              <a:path w="1209456" h="1238735">
                <a:moveTo>
                  <a:pt x="0" y="0"/>
                </a:moveTo>
                <a:lnTo>
                  <a:pt x="1209456" y="0"/>
                </a:lnTo>
                <a:lnTo>
                  <a:pt x="1209456" y="1238735"/>
                </a:lnTo>
                <a:lnTo>
                  <a:pt x="0" y="1238735"/>
                </a:lnTo>
                <a:lnTo>
                  <a:pt x="0" y="0"/>
                </a:lnTo>
                <a:close/>
              </a:path>
            </a:pathLst>
          </a:custGeom>
          <a:blipFill>
            <a:blip r:embed="rId4">
              <a:alphaModFix amt="31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3" name="Group 23"/>
          <p:cNvGrpSpPr/>
          <p:nvPr/>
        </p:nvGrpSpPr>
        <p:grpSpPr>
          <a:xfrm>
            <a:off x="9725121" y="4936018"/>
            <a:ext cx="1759003" cy="175900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100000"/>
                  </a:srgbClr>
                </a:gs>
              </a:gsLst>
              <a:lin ang="0"/>
            </a:gra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6" name="TextBox 26"/>
          <p:cNvSpPr txBox="1"/>
          <p:nvPr/>
        </p:nvSpPr>
        <p:spPr>
          <a:xfrm>
            <a:off x="1150211" y="2836954"/>
            <a:ext cx="7777158" cy="1007795"/>
          </a:xfrm>
          <a:prstGeom prst="rect">
            <a:avLst/>
          </a:prstGeom>
        </p:spPr>
        <p:txBody>
          <a:bodyPr lIns="0" tIns="0" rIns="0" bIns="0" rtlCol="0" anchor="t">
            <a:spAutoFit/>
          </a:bodyPr>
          <a:lstStyle/>
          <a:p>
            <a:pPr algn="l">
              <a:lnSpc>
                <a:spcPts val="7441"/>
              </a:lnSpc>
            </a:pPr>
            <a:r>
              <a:rPr lang="en-US" sz="8001">
                <a:solidFill>
                  <a:srgbClr val="FFFFFF"/>
                </a:solidFill>
                <a:latin typeface="Anton"/>
                <a:ea typeface="Anton"/>
                <a:cs typeface="Anton"/>
                <a:sym typeface="Anton"/>
              </a:rPr>
              <a:t>1. TIỀN XỬ LÝ ẢNH</a:t>
            </a:r>
          </a:p>
        </p:txBody>
      </p:sp>
      <p:sp>
        <p:nvSpPr>
          <p:cNvPr id="27" name="TextBox 27"/>
          <p:cNvSpPr txBox="1"/>
          <p:nvPr/>
        </p:nvSpPr>
        <p:spPr>
          <a:xfrm>
            <a:off x="1781663" y="4878868"/>
            <a:ext cx="6915150" cy="13786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 Khi ảnh được nhập vào từ tệp, hàm preprocess_image() sẽ thay đổi kích thước của ảnh thành (64, 128) pixels để phù hợp với yêu cầu của mô hình YOLOv8.</a:t>
            </a:r>
          </a:p>
        </p:txBody>
      </p:sp>
      <p:sp>
        <p:nvSpPr>
          <p:cNvPr id="28" name="TextBox 28"/>
          <p:cNvSpPr txBox="1"/>
          <p:nvPr/>
        </p:nvSpPr>
        <p:spPr>
          <a:xfrm>
            <a:off x="1781663" y="4296142"/>
            <a:ext cx="6164727"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Chuyển ảnh về kích thước chuẩn</a:t>
            </a:r>
          </a:p>
        </p:txBody>
      </p:sp>
      <p:sp>
        <p:nvSpPr>
          <p:cNvPr id="29" name="TextBox 29"/>
          <p:cNvSpPr txBox="1"/>
          <p:nvPr/>
        </p:nvSpPr>
        <p:spPr>
          <a:xfrm>
            <a:off x="1781663" y="6854689"/>
            <a:ext cx="6915150" cy="13786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 Ảnh gốc sẽ được chuyển thành ảnh xám bằng hàm cv2.cvtColor() ,giúp đơn giản hóa quá trình trích xuất đặc trưng sau này, vì các đặc trưng của ảnh xám dễ dàng xử lý hơn.</a:t>
            </a:r>
          </a:p>
        </p:txBody>
      </p:sp>
      <p:sp>
        <p:nvSpPr>
          <p:cNvPr id="30" name="TextBox 30"/>
          <p:cNvSpPr txBox="1"/>
          <p:nvPr/>
        </p:nvSpPr>
        <p:spPr>
          <a:xfrm>
            <a:off x="1781663" y="6271963"/>
            <a:ext cx="6345466"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Chuyển đổi ảnh thành ảnh xám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10498891" y="2559499"/>
            <a:ext cx="7789110" cy="4992443"/>
            <a:chOff x="0" y="0"/>
            <a:chExt cx="2122142" cy="1314882"/>
          </a:xfrm>
        </p:grpSpPr>
        <p:sp>
          <p:nvSpPr>
            <p:cNvPr id="4" name="Freeform 4"/>
            <p:cNvSpPr/>
            <p:nvPr/>
          </p:nvSpPr>
          <p:spPr>
            <a:xfrm>
              <a:off x="0" y="0"/>
              <a:ext cx="2122142" cy="1314882"/>
            </a:xfrm>
            <a:custGeom>
              <a:avLst/>
              <a:gdLst/>
              <a:ahLst/>
              <a:cxnLst/>
              <a:rect l="l" t="t" r="r" b="b"/>
              <a:pathLst>
                <a:path w="2122142" h="1314882">
                  <a:moveTo>
                    <a:pt x="0" y="0"/>
                  </a:moveTo>
                  <a:lnTo>
                    <a:pt x="2122142" y="0"/>
                  </a:lnTo>
                  <a:lnTo>
                    <a:pt x="2122142" y="1314882"/>
                  </a:lnTo>
                  <a:lnTo>
                    <a:pt x="0" y="1314882"/>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5" name="TextBox 5"/>
            <p:cNvSpPr txBox="1"/>
            <p:nvPr/>
          </p:nvSpPr>
          <p:spPr>
            <a:xfrm>
              <a:off x="0" y="-38100"/>
              <a:ext cx="2122142" cy="135298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962150" y="3131130"/>
            <a:ext cx="345440" cy="345440"/>
            <a:chOff x="0" y="0"/>
            <a:chExt cx="90980" cy="90980"/>
          </a:xfrm>
        </p:grpSpPr>
        <p:sp>
          <p:nvSpPr>
            <p:cNvPr id="10" name="Freeform 10"/>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1" name="TextBox 11"/>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962150" y="5331087"/>
            <a:ext cx="345440" cy="345440"/>
            <a:chOff x="0" y="0"/>
            <a:chExt cx="90980" cy="90980"/>
          </a:xfrm>
        </p:grpSpPr>
        <p:sp>
          <p:nvSpPr>
            <p:cNvPr id="13" name="Freeform 13"/>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4" name="TextBox 14"/>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962150" y="7341122"/>
            <a:ext cx="345440" cy="345440"/>
            <a:chOff x="0" y="0"/>
            <a:chExt cx="90980" cy="90980"/>
          </a:xfrm>
        </p:grpSpPr>
        <p:sp>
          <p:nvSpPr>
            <p:cNvPr id="16" name="Freeform 16"/>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7" name="TextBox 17"/>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18" name="TextBox 18"/>
          <p:cNvSpPr txBox="1"/>
          <p:nvPr/>
        </p:nvSpPr>
        <p:spPr>
          <a:xfrm>
            <a:off x="1347640" y="1551704"/>
            <a:ext cx="15048504" cy="1007795"/>
          </a:xfrm>
          <a:prstGeom prst="rect">
            <a:avLst/>
          </a:prstGeom>
        </p:spPr>
        <p:txBody>
          <a:bodyPr lIns="0" tIns="0" rIns="0" bIns="0" rtlCol="0" anchor="t">
            <a:spAutoFit/>
          </a:bodyPr>
          <a:lstStyle/>
          <a:p>
            <a:pPr algn="l">
              <a:lnSpc>
                <a:spcPts val="7441"/>
              </a:lnSpc>
            </a:pPr>
            <a:r>
              <a:rPr lang="en-US" sz="8001">
                <a:solidFill>
                  <a:srgbClr val="FFFFFF"/>
                </a:solidFill>
                <a:latin typeface="Anton"/>
                <a:ea typeface="Anton"/>
                <a:cs typeface="Anton"/>
                <a:sym typeface="Anton"/>
              </a:rPr>
              <a:t>2.PHÁT HIỆN ĐỐI TƯỢNG VỚI YOLOV8</a:t>
            </a:r>
          </a:p>
        </p:txBody>
      </p:sp>
      <p:sp>
        <p:nvSpPr>
          <p:cNvPr id="19" name="Freeform 19"/>
          <p:cNvSpPr/>
          <p:nvPr/>
        </p:nvSpPr>
        <p:spPr>
          <a:xfrm>
            <a:off x="12563130" y="7367553"/>
            <a:ext cx="1273375" cy="1304201"/>
          </a:xfrm>
          <a:custGeom>
            <a:avLst/>
            <a:gdLst/>
            <a:ahLst/>
            <a:cxnLst/>
            <a:rect l="l" t="t" r="r" b="b"/>
            <a:pathLst>
              <a:path w="1273375" h="1304201">
                <a:moveTo>
                  <a:pt x="0" y="0"/>
                </a:moveTo>
                <a:lnTo>
                  <a:pt x="1273375" y="0"/>
                </a:lnTo>
                <a:lnTo>
                  <a:pt x="1273375" y="1304201"/>
                </a:lnTo>
                <a:lnTo>
                  <a:pt x="0" y="1304201"/>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0" name="Group 20"/>
          <p:cNvGrpSpPr>
            <a:grpSpLocks noChangeAspect="1"/>
          </p:cNvGrpSpPr>
          <p:nvPr/>
        </p:nvGrpSpPr>
        <p:grpSpPr>
          <a:xfrm>
            <a:off x="11014478" y="2673799"/>
            <a:ext cx="6654678" cy="6654678"/>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852" r="-24852"/>
              </a:stretch>
            </a:blipFill>
          </p:spPr>
          <p:txBody>
            <a:bodyPr/>
            <a:lstStyle/>
            <a:p>
              <a:endParaRPr lang="en-US"/>
            </a:p>
          </p:txBody>
        </p:sp>
      </p:grpSp>
      <p:sp>
        <p:nvSpPr>
          <p:cNvPr id="24" name="Freeform 24"/>
          <p:cNvSpPr/>
          <p:nvPr/>
        </p:nvSpPr>
        <p:spPr>
          <a:xfrm>
            <a:off x="11795216" y="2483299"/>
            <a:ext cx="1040529" cy="1040529"/>
          </a:xfrm>
          <a:custGeom>
            <a:avLst/>
            <a:gdLst/>
            <a:ahLst/>
            <a:cxnLst/>
            <a:rect l="l" t="t" r="r" b="b"/>
            <a:pathLst>
              <a:path w="1040529" h="1040529">
                <a:moveTo>
                  <a:pt x="0" y="0"/>
                </a:moveTo>
                <a:lnTo>
                  <a:pt x="1040529" y="0"/>
                </a:lnTo>
                <a:lnTo>
                  <a:pt x="1040529" y="1040529"/>
                </a:lnTo>
                <a:lnTo>
                  <a:pt x="0" y="10405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flipH="1" flipV="1">
            <a:off x="14057047" y="4061712"/>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TextBox 26"/>
          <p:cNvSpPr txBox="1"/>
          <p:nvPr/>
        </p:nvSpPr>
        <p:spPr>
          <a:xfrm>
            <a:off x="2593603" y="3632523"/>
            <a:ext cx="7496950" cy="13786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Mô hình YOLOv8 được tải lên với dòng yolo_model = YOLO("yolov8n.pt"). Chương trình sẽ sử dụng mô hình YOLO đã được huấn luyện sẵn, và có thể nhận diện động vật trong ảnh</a:t>
            </a:r>
          </a:p>
        </p:txBody>
      </p:sp>
      <p:sp>
        <p:nvSpPr>
          <p:cNvPr id="27" name="TextBox 27"/>
          <p:cNvSpPr txBox="1"/>
          <p:nvPr/>
        </p:nvSpPr>
        <p:spPr>
          <a:xfrm>
            <a:off x="2593603" y="3049798"/>
            <a:ext cx="5925013"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Tải mô hình YOLOv8</a:t>
            </a:r>
          </a:p>
        </p:txBody>
      </p:sp>
      <p:sp>
        <p:nvSpPr>
          <p:cNvPr id="28" name="TextBox 28"/>
          <p:cNvSpPr txBox="1"/>
          <p:nvPr/>
        </p:nvSpPr>
        <p:spPr>
          <a:xfrm>
            <a:off x="2593603" y="5832480"/>
            <a:ext cx="7496950" cy="1378690"/>
          </a:xfrm>
          <a:prstGeom prst="rect">
            <a:avLst/>
          </a:prstGeom>
        </p:spPr>
        <p:txBody>
          <a:bodyPr lIns="0" tIns="0" rIns="0" bIns="0" rtlCol="0" anchor="t">
            <a:spAutoFit/>
          </a:bodyPr>
          <a:lstStyle/>
          <a:p>
            <a:pPr algn="l">
              <a:lnSpc>
                <a:spcPts val="2759"/>
              </a:lnSpc>
            </a:pPr>
            <a:r>
              <a:rPr lang="en-US" sz="1970" b="1">
                <a:solidFill>
                  <a:srgbClr val="FFFFFF"/>
                </a:solidFill>
                <a:latin typeface="Poppins Medium"/>
                <a:ea typeface="Poppins Medium"/>
                <a:cs typeface="Poppins Medium"/>
                <a:sym typeface="Poppins Medium"/>
              </a:rPr>
              <a:t>Sau khi ảnh đã được chuyển đổi thành ảnh xám, YOLOv8 sẽ tìm kiếm các đối tượng trong ảnh và vẽ các bounding box xung quanh các đối tượng được phát hiện.</a:t>
            </a:r>
          </a:p>
          <a:p>
            <a:pPr algn="l">
              <a:lnSpc>
                <a:spcPts val="2759"/>
              </a:lnSpc>
              <a:spcBef>
                <a:spcPct val="0"/>
              </a:spcBef>
            </a:pPr>
            <a:endParaRPr lang="en-US" sz="1970" b="1">
              <a:solidFill>
                <a:srgbClr val="FFFFFF"/>
              </a:solidFill>
              <a:latin typeface="Poppins Medium"/>
              <a:ea typeface="Poppins Medium"/>
              <a:cs typeface="Poppins Medium"/>
              <a:sym typeface="Poppins Medium"/>
            </a:endParaRPr>
          </a:p>
        </p:txBody>
      </p:sp>
      <p:sp>
        <p:nvSpPr>
          <p:cNvPr id="29" name="TextBox 29"/>
          <p:cNvSpPr txBox="1"/>
          <p:nvPr/>
        </p:nvSpPr>
        <p:spPr>
          <a:xfrm>
            <a:off x="2593603" y="5249755"/>
            <a:ext cx="7496950"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Phát hiện đối tượng và vẽ bounding box</a:t>
            </a:r>
          </a:p>
        </p:txBody>
      </p:sp>
      <p:sp>
        <p:nvSpPr>
          <p:cNvPr id="30" name="TextBox 30"/>
          <p:cNvSpPr txBox="1"/>
          <p:nvPr/>
        </p:nvSpPr>
        <p:spPr>
          <a:xfrm>
            <a:off x="2593603" y="7842515"/>
            <a:ext cx="6915150" cy="1721590"/>
          </a:xfrm>
          <a:prstGeom prst="rect">
            <a:avLst/>
          </a:prstGeom>
        </p:spPr>
        <p:txBody>
          <a:bodyPr lIns="0" tIns="0" rIns="0" bIns="0" rtlCol="0" anchor="t">
            <a:spAutoFit/>
          </a:bodyPr>
          <a:lstStyle/>
          <a:p>
            <a:pPr algn="l">
              <a:lnSpc>
                <a:spcPts val="2759"/>
              </a:lnSpc>
            </a:pPr>
            <a:r>
              <a:rPr lang="en-US" sz="1970" b="1">
                <a:solidFill>
                  <a:srgbClr val="FFFFFF"/>
                </a:solidFill>
                <a:latin typeface="Poppins Medium"/>
                <a:ea typeface="Poppins Medium"/>
                <a:cs typeface="Poppins Medium"/>
                <a:sym typeface="Poppins Medium"/>
              </a:rPr>
              <a:t>Các đối tượng được phát hiện sẽ được bao quanh bởi các bounding box, và mỗi vùng đối tượng sẽ được cắt ra từ ảnh gốc để phục vụ cho việc trích xuất đặc trưng sau này.</a:t>
            </a:r>
          </a:p>
          <a:p>
            <a:pPr algn="l">
              <a:lnSpc>
                <a:spcPts val="2759"/>
              </a:lnSpc>
              <a:spcBef>
                <a:spcPct val="0"/>
              </a:spcBef>
            </a:pPr>
            <a:endParaRPr lang="en-US" sz="1970" b="1">
              <a:solidFill>
                <a:srgbClr val="FFFFFF"/>
              </a:solidFill>
              <a:latin typeface="Poppins Medium"/>
              <a:ea typeface="Poppins Medium"/>
              <a:cs typeface="Poppins Medium"/>
              <a:sym typeface="Poppins Medium"/>
            </a:endParaRPr>
          </a:p>
        </p:txBody>
      </p:sp>
      <p:sp>
        <p:nvSpPr>
          <p:cNvPr id="31" name="TextBox 31"/>
          <p:cNvSpPr txBox="1"/>
          <p:nvPr/>
        </p:nvSpPr>
        <p:spPr>
          <a:xfrm>
            <a:off x="2593603" y="7259790"/>
            <a:ext cx="5533526"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Cắt ảnh theo bounding box</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9309485" y="4550195"/>
            <a:ext cx="2590275" cy="259027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6CCD">
                      <a:alpha val="100000"/>
                    </a:srgbClr>
                  </a:gs>
                  <a:gs pos="100000">
                    <a:srgbClr val="050024">
                      <a:alpha val="0"/>
                    </a:srgbClr>
                  </a:gs>
                </a:gsLst>
                <a:lin ang="0"/>
              </a:gra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9901894" y="-404148"/>
            <a:ext cx="8386106" cy="12028873"/>
            <a:chOff x="0" y="0"/>
            <a:chExt cx="2208686" cy="3168098"/>
          </a:xfrm>
        </p:grpSpPr>
        <p:sp>
          <p:nvSpPr>
            <p:cNvPr id="7" name="Freeform 7"/>
            <p:cNvSpPr/>
            <p:nvPr/>
          </p:nvSpPr>
          <p:spPr>
            <a:xfrm>
              <a:off x="0" y="0"/>
              <a:ext cx="2208686" cy="3168098"/>
            </a:xfrm>
            <a:custGeom>
              <a:avLst/>
              <a:gdLst/>
              <a:ahLst/>
              <a:cxnLst/>
              <a:rect l="l" t="t" r="r" b="b"/>
              <a:pathLst>
                <a:path w="2208686" h="3168098">
                  <a:moveTo>
                    <a:pt x="0" y="0"/>
                  </a:moveTo>
                  <a:lnTo>
                    <a:pt x="2208686" y="0"/>
                  </a:lnTo>
                  <a:lnTo>
                    <a:pt x="2208686" y="3168098"/>
                  </a:lnTo>
                  <a:lnTo>
                    <a:pt x="0" y="3168098"/>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8" name="TextBox 8"/>
            <p:cNvSpPr txBox="1"/>
            <p:nvPr/>
          </p:nvSpPr>
          <p:spPr>
            <a:xfrm>
              <a:off x="0" y="-38100"/>
              <a:ext cx="2208686" cy="320619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605460" y="9029768"/>
            <a:ext cx="742179" cy="742179"/>
            <a:chOff x="0" y="0"/>
            <a:chExt cx="195471" cy="195471"/>
          </a:xfrm>
        </p:grpSpPr>
        <p:sp>
          <p:nvSpPr>
            <p:cNvPr id="10" name="Freeform 10"/>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1" name="TextBox 11"/>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150211" y="4377475"/>
            <a:ext cx="345440" cy="345440"/>
            <a:chOff x="0" y="0"/>
            <a:chExt cx="90980" cy="90980"/>
          </a:xfrm>
        </p:grpSpPr>
        <p:sp>
          <p:nvSpPr>
            <p:cNvPr id="13" name="Freeform 13"/>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4" name="TextBox 14"/>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150211" y="6353296"/>
            <a:ext cx="345440" cy="345440"/>
            <a:chOff x="0" y="0"/>
            <a:chExt cx="90980" cy="90980"/>
          </a:xfrm>
        </p:grpSpPr>
        <p:sp>
          <p:nvSpPr>
            <p:cNvPr id="16" name="Freeform 16"/>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7" name="TextBox 17"/>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8" name="Group 18"/>
          <p:cNvGrpSpPr>
            <a:grpSpLocks noChangeAspect="1"/>
          </p:cNvGrpSpPr>
          <p:nvPr/>
        </p:nvGrpSpPr>
        <p:grpSpPr>
          <a:xfrm>
            <a:off x="11144096" y="1887461"/>
            <a:ext cx="6654678" cy="6654678"/>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7608" r="-17608"/>
              </a:stretch>
            </a:blipFill>
          </p:spPr>
          <p:txBody>
            <a:bodyPr/>
            <a:lstStyle/>
            <a:p>
              <a:endParaRPr lang="en-US"/>
            </a:p>
          </p:txBody>
        </p:sp>
      </p:grpSp>
      <p:sp>
        <p:nvSpPr>
          <p:cNvPr id="22" name="Freeform 22"/>
          <p:cNvSpPr/>
          <p:nvPr/>
        </p:nvSpPr>
        <p:spPr>
          <a:xfrm>
            <a:off x="15081440" y="6521103"/>
            <a:ext cx="1209456" cy="1238735"/>
          </a:xfrm>
          <a:custGeom>
            <a:avLst/>
            <a:gdLst/>
            <a:ahLst/>
            <a:cxnLst/>
            <a:rect l="l" t="t" r="r" b="b"/>
            <a:pathLst>
              <a:path w="1209456" h="1238735">
                <a:moveTo>
                  <a:pt x="0" y="0"/>
                </a:moveTo>
                <a:lnTo>
                  <a:pt x="1209456" y="0"/>
                </a:lnTo>
                <a:lnTo>
                  <a:pt x="1209456" y="1238735"/>
                </a:lnTo>
                <a:lnTo>
                  <a:pt x="0" y="1238735"/>
                </a:lnTo>
                <a:lnTo>
                  <a:pt x="0" y="0"/>
                </a:lnTo>
                <a:close/>
              </a:path>
            </a:pathLst>
          </a:custGeom>
          <a:blipFill>
            <a:blip r:embed="rId4">
              <a:alphaModFix amt="31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3" name="Group 23"/>
          <p:cNvGrpSpPr/>
          <p:nvPr/>
        </p:nvGrpSpPr>
        <p:grpSpPr>
          <a:xfrm>
            <a:off x="10264595" y="5646514"/>
            <a:ext cx="1759003" cy="175900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100000"/>
                  </a:srgbClr>
                </a:gs>
              </a:gsLst>
              <a:lin ang="0"/>
            </a:gra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6" name="TextBox 26"/>
          <p:cNvSpPr txBox="1"/>
          <p:nvPr/>
        </p:nvSpPr>
        <p:spPr>
          <a:xfrm>
            <a:off x="843119" y="1630998"/>
            <a:ext cx="10831016" cy="2254268"/>
          </a:xfrm>
          <a:prstGeom prst="rect">
            <a:avLst/>
          </a:prstGeom>
        </p:spPr>
        <p:txBody>
          <a:bodyPr lIns="0" tIns="0" rIns="0" bIns="0" rtlCol="0" anchor="t">
            <a:spAutoFit/>
          </a:bodyPr>
          <a:lstStyle/>
          <a:p>
            <a:pPr algn="l">
              <a:lnSpc>
                <a:spcPts val="8801"/>
              </a:lnSpc>
            </a:pPr>
            <a:r>
              <a:rPr lang="en-US" sz="8001">
                <a:solidFill>
                  <a:srgbClr val="FFFFFF"/>
                </a:solidFill>
                <a:latin typeface="Anton"/>
                <a:ea typeface="Anton"/>
                <a:cs typeface="Anton"/>
                <a:sym typeface="Anton"/>
              </a:rPr>
              <a:t>3.TRÍCH XUẤT ĐẶC TRƯNG HOG TỪ CÁC VÙNG ĐỐI TƯỢNG</a:t>
            </a:r>
          </a:p>
        </p:txBody>
      </p:sp>
      <p:sp>
        <p:nvSpPr>
          <p:cNvPr id="27" name="TextBox 27"/>
          <p:cNvSpPr txBox="1"/>
          <p:nvPr/>
        </p:nvSpPr>
        <p:spPr>
          <a:xfrm>
            <a:off x="1781663" y="4878868"/>
            <a:ext cx="6915150" cy="17215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Sau khi cắt các vùng đối tượng từ ảnh, hàm extract_features_from_image() sẽ trích xuất đặc trưng HOG từ các vùng này. HOG giúp mô tả các đặc trưng hình học của đối tượng như các cạnh và góc.</a:t>
            </a:r>
          </a:p>
          <a:p>
            <a:pPr algn="l">
              <a:lnSpc>
                <a:spcPts val="2759"/>
              </a:lnSpc>
              <a:spcBef>
                <a:spcPct val="0"/>
              </a:spcBef>
            </a:pPr>
            <a:endParaRPr lang="en-US" sz="1970" b="1">
              <a:solidFill>
                <a:srgbClr val="FFFFFF"/>
              </a:solidFill>
              <a:latin typeface="Poppins Medium"/>
              <a:ea typeface="Poppins Medium"/>
              <a:cs typeface="Poppins Medium"/>
              <a:sym typeface="Poppins Medium"/>
            </a:endParaRPr>
          </a:p>
        </p:txBody>
      </p:sp>
      <p:sp>
        <p:nvSpPr>
          <p:cNvPr id="28" name="TextBox 28"/>
          <p:cNvSpPr txBox="1"/>
          <p:nvPr/>
        </p:nvSpPr>
        <p:spPr>
          <a:xfrm>
            <a:off x="1781663" y="4296142"/>
            <a:ext cx="6164727"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Trích xuất đặc trưng HOG</a:t>
            </a:r>
          </a:p>
        </p:txBody>
      </p:sp>
      <p:sp>
        <p:nvSpPr>
          <p:cNvPr id="29" name="TextBox 29"/>
          <p:cNvSpPr txBox="1"/>
          <p:nvPr/>
        </p:nvSpPr>
        <p:spPr>
          <a:xfrm>
            <a:off x="1781663" y="6854689"/>
            <a:ext cx="6915150" cy="13786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Để làm phong phú thêm đặc trưng, chương trình có thể kết hợp với histogram màu sắc từ ảnh. Điều này giúp chương trình nhận diện được các màu sắc đặc trưng của từng loài động vật</a:t>
            </a:r>
          </a:p>
        </p:txBody>
      </p:sp>
      <p:sp>
        <p:nvSpPr>
          <p:cNvPr id="30" name="TextBox 30"/>
          <p:cNvSpPr txBox="1"/>
          <p:nvPr/>
        </p:nvSpPr>
        <p:spPr>
          <a:xfrm>
            <a:off x="1781663" y="6271963"/>
            <a:ext cx="6345466"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Kết hợp đặc trưng màu sắc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9309485" y="4550195"/>
            <a:ext cx="2590275" cy="259027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6CCD">
                      <a:alpha val="100000"/>
                    </a:srgbClr>
                  </a:gs>
                  <a:gs pos="100000">
                    <a:srgbClr val="050024">
                      <a:alpha val="0"/>
                    </a:srgbClr>
                  </a:gs>
                </a:gsLst>
                <a:lin ang="0"/>
              </a:gra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9901894" y="-404148"/>
            <a:ext cx="8386106" cy="12028873"/>
            <a:chOff x="0" y="0"/>
            <a:chExt cx="2208686" cy="3168098"/>
          </a:xfrm>
        </p:grpSpPr>
        <p:sp>
          <p:nvSpPr>
            <p:cNvPr id="7" name="Freeform 7"/>
            <p:cNvSpPr/>
            <p:nvPr/>
          </p:nvSpPr>
          <p:spPr>
            <a:xfrm>
              <a:off x="0" y="0"/>
              <a:ext cx="2208686" cy="3168098"/>
            </a:xfrm>
            <a:custGeom>
              <a:avLst/>
              <a:gdLst/>
              <a:ahLst/>
              <a:cxnLst/>
              <a:rect l="l" t="t" r="r" b="b"/>
              <a:pathLst>
                <a:path w="2208686" h="3168098">
                  <a:moveTo>
                    <a:pt x="0" y="0"/>
                  </a:moveTo>
                  <a:lnTo>
                    <a:pt x="2208686" y="0"/>
                  </a:lnTo>
                  <a:lnTo>
                    <a:pt x="2208686" y="3168098"/>
                  </a:lnTo>
                  <a:lnTo>
                    <a:pt x="0" y="3168098"/>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8" name="TextBox 8"/>
            <p:cNvSpPr txBox="1"/>
            <p:nvPr/>
          </p:nvSpPr>
          <p:spPr>
            <a:xfrm>
              <a:off x="0" y="-38100"/>
              <a:ext cx="2208686" cy="320619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605460" y="9029768"/>
            <a:ext cx="742179" cy="742179"/>
            <a:chOff x="0" y="0"/>
            <a:chExt cx="195471" cy="195471"/>
          </a:xfrm>
        </p:grpSpPr>
        <p:sp>
          <p:nvSpPr>
            <p:cNvPr id="10" name="Freeform 10"/>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1" name="TextBox 11"/>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150211" y="4377475"/>
            <a:ext cx="345440" cy="345440"/>
            <a:chOff x="0" y="0"/>
            <a:chExt cx="90980" cy="90980"/>
          </a:xfrm>
        </p:grpSpPr>
        <p:sp>
          <p:nvSpPr>
            <p:cNvPr id="13" name="Freeform 13"/>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4" name="TextBox 14"/>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150211" y="6353296"/>
            <a:ext cx="345440" cy="345440"/>
            <a:chOff x="0" y="0"/>
            <a:chExt cx="90980" cy="90980"/>
          </a:xfrm>
        </p:grpSpPr>
        <p:sp>
          <p:nvSpPr>
            <p:cNvPr id="16" name="Freeform 16"/>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7" name="TextBox 17"/>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8" name="Group 18"/>
          <p:cNvGrpSpPr>
            <a:grpSpLocks noChangeAspect="1"/>
          </p:cNvGrpSpPr>
          <p:nvPr/>
        </p:nvGrpSpPr>
        <p:grpSpPr>
          <a:xfrm>
            <a:off x="10604622" y="1816161"/>
            <a:ext cx="6654678" cy="6654678"/>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801" r="-24801"/>
              </a:stretch>
            </a:blipFill>
          </p:spPr>
          <p:txBody>
            <a:bodyPr/>
            <a:lstStyle/>
            <a:p>
              <a:endParaRPr lang="en-US"/>
            </a:p>
          </p:txBody>
        </p:sp>
      </p:grpSp>
      <p:sp>
        <p:nvSpPr>
          <p:cNvPr id="22" name="Freeform 22"/>
          <p:cNvSpPr/>
          <p:nvPr/>
        </p:nvSpPr>
        <p:spPr>
          <a:xfrm>
            <a:off x="15019431" y="6075653"/>
            <a:ext cx="1209456" cy="1238735"/>
          </a:xfrm>
          <a:custGeom>
            <a:avLst/>
            <a:gdLst/>
            <a:ahLst/>
            <a:cxnLst/>
            <a:rect l="l" t="t" r="r" b="b"/>
            <a:pathLst>
              <a:path w="1209456" h="1238735">
                <a:moveTo>
                  <a:pt x="0" y="0"/>
                </a:moveTo>
                <a:lnTo>
                  <a:pt x="1209456" y="0"/>
                </a:lnTo>
                <a:lnTo>
                  <a:pt x="1209456" y="1238735"/>
                </a:lnTo>
                <a:lnTo>
                  <a:pt x="0" y="1238735"/>
                </a:lnTo>
                <a:lnTo>
                  <a:pt x="0" y="0"/>
                </a:lnTo>
                <a:close/>
              </a:path>
            </a:pathLst>
          </a:custGeom>
          <a:blipFill>
            <a:blip r:embed="rId4">
              <a:alphaModFix amt="31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3" name="Group 23"/>
          <p:cNvGrpSpPr/>
          <p:nvPr/>
        </p:nvGrpSpPr>
        <p:grpSpPr>
          <a:xfrm>
            <a:off x="9725121" y="4936018"/>
            <a:ext cx="1759003" cy="175900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100000"/>
                  </a:srgbClr>
                </a:gs>
              </a:gsLst>
              <a:lin ang="0"/>
            </a:gra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6" name="TextBox 26"/>
          <p:cNvSpPr txBox="1"/>
          <p:nvPr/>
        </p:nvSpPr>
        <p:spPr>
          <a:xfrm>
            <a:off x="1150211" y="2192973"/>
            <a:ext cx="8751684" cy="2254268"/>
          </a:xfrm>
          <a:prstGeom prst="rect">
            <a:avLst/>
          </a:prstGeom>
        </p:spPr>
        <p:txBody>
          <a:bodyPr lIns="0" tIns="0" rIns="0" bIns="0" rtlCol="0" anchor="t">
            <a:spAutoFit/>
          </a:bodyPr>
          <a:lstStyle/>
          <a:p>
            <a:pPr algn="l">
              <a:lnSpc>
                <a:spcPts val="8801"/>
              </a:lnSpc>
            </a:pPr>
            <a:r>
              <a:rPr lang="en-US" sz="8001">
                <a:solidFill>
                  <a:srgbClr val="FFFFFF"/>
                </a:solidFill>
                <a:latin typeface="Anton"/>
                <a:ea typeface="Anton"/>
                <a:cs typeface="Anton"/>
                <a:sym typeface="Anton"/>
              </a:rPr>
              <a:t>4.PHÂN LOẠI ĐỘNG VẬT BẰNG SVM</a:t>
            </a:r>
          </a:p>
        </p:txBody>
      </p:sp>
      <p:sp>
        <p:nvSpPr>
          <p:cNvPr id="27" name="TextBox 27"/>
          <p:cNvSpPr txBox="1"/>
          <p:nvPr/>
        </p:nvSpPr>
        <p:spPr>
          <a:xfrm>
            <a:off x="1781663" y="4878868"/>
            <a:ext cx="6915150" cy="13786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 Sau khi trích xuất đặc trưng HOG, các đặc trưng này được đưa vào mô hình SVM đã huấn luyện trước đó để phân loại động vật thành các nhóm như động vật ăn cỏ và động vật ăn thịt.</a:t>
            </a:r>
          </a:p>
        </p:txBody>
      </p:sp>
      <p:sp>
        <p:nvSpPr>
          <p:cNvPr id="28" name="TextBox 28"/>
          <p:cNvSpPr txBox="1"/>
          <p:nvPr/>
        </p:nvSpPr>
        <p:spPr>
          <a:xfrm>
            <a:off x="1781663" y="4296142"/>
            <a:ext cx="9362433"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Dự đoán loại động vật bằng mô hình SVM</a:t>
            </a:r>
          </a:p>
        </p:txBody>
      </p:sp>
      <p:sp>
        <p:nvSpPr>
          <p:cNvPr id="29" name="TextBox 29"/>
          <p:cNvSpPr txBox="1"/>
          <p:nvPr/>
        </p:nvSpPr>
        <p:spPr>
          <a:xfrm>
            <a:off x="1781663" y="6854689"/>
            <a:ext cx="6915150" cy="10357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Sau khi mô hình SVM dự đoán, động vật sẽ được phân loại vào hai nhóm: Herbivores (động vật ăn cỏ) và Carnivores (động vật ăn thịt)</a:t>
            </a:r>
          </a:p>
        </p:txBody>
      </p:sp>
      <p:sp>
        <p:nvSpPr>
          <p:cNvPr id="30" name="TextBox 30"/>
          <p:cNvSpPr txBox="1"/>
          <p:nvPr/>
        </p:nvSpPr>
        <p:spPr>
          <a:xfrm>
            <a:off x="1781663" y="6271963"/>
            <a:ext cx="6345466"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Danh mục động vật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605460" y="9029768"/>
            <a:ext cx="742179" cy="742179"/>
            <a:chOff x="0" y="0"/>
            <a:chExt cx="195471" cy="195471"/>
          </a:xfrm>
        </p:grpSpPr>
        <p:sp>
          <p:nvSpPr>
            <p:cNvPr id="4" name="Freeform 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5" name="TextBox 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552450" y="1995627"/>
            <a:ext cx="18840450" cy="6267450"/>
            <a:chOff x="0" y="0"/>
            <a:chExt cx="5549116" cy="1650686"/>
          </a:xfrm>
        </p:grpSpPr>
        <p:sp>
          <p:nvSpPr>
            <p:cNvPr id="7" name="Freeform 7"/>
            <p:cNvSpPr/>
            <p:nvPr/>
          </p:nvSpPr>
          <p:spPr>
            <a:xfrm>
              <a:off x="0" y="0"/>
              <a:ext cx="5549116" cy="1650686"/>
            </a:xfrm>
            <a:custGeom>
              <a:avLst/>
              <a:gdLst/>
              <a:ahLst/>
              <a:cxnLst/>
              <a:rect l="l" t="t" r="r" b="b"/>
              <a:pathLst>
                <a:path w="5549116" h="1650686">
                  <a:moveTo>
                    <a:pt x="0" y="0"/>
                  </a:moveTo>
                  <a:lnTo>
                    <a:pt x="5549116" y="0"/>
                  </a:lnTo>
                  <a:lnTo>
                    <a:pt x="5549116" y="1650686"/>
                  </a:lnTo>
                  <a:lnTo>
                    <a:pt x="0" y="1650686"/>
                  </a:lnTo>
                  <a:close/>
                </a:path>
              </a:pathLst>
            </a:custGeom>
            <a:gradFill rotWithShape="1">
              <a:gsLst>
                <a:gs pos="0">
                  <a:srgbClr val="006CCD">
                    <a:alpha val="0"/>
                  </a:srgbClr>
                </a:gs>
                <a:gs pos="100000">
                  <a:srgbClr val="2376D4">
                    <a:alpha val="100000"/>
                  </a:srgbClr>
                </a:gs>
              </a:gsLst>
              <a:lin ang="0"/>
            </a:gradFill>
          </p:spPr>
          <p:txBody>
            <a:bodyPr/>
            <a:lstStyle/>
            <a:p>
              <a:endParaRPr lang="en-US"/>
            </a:p>
          </p:txBody>
        </p:sp>
        <p:sp>
          <p:nvSpPr>
            <p:cNvPr id="8" name="TextBox 8"/>
            <p:cNvSpPr txBox="1"/>
            <p:nvPr/>
          </p:nvSpPr>
          <p:spPr>
            <a:xfrm>
              <a:off x="0" y="-38100"/>
              <a:ext cx="5549116" cy="1688786"/>
            </a:xfrm>
            <a:prstGeom prst="rect">
              <a:avLst/>
            </a:prstGeom>
          </p:spPr>
          <p:txBody>
            <a:bodyPr lIns="50800" tIns="50800" rIns="50800" bIns="50800" rtlCol="0" anchor="ctr"/>
            <a:lstStyle/>
            <a:p>
              <a:pPr algn="ctr">
                <a:lnSpc>
                  <a:spcPts val="2199"/>
                </a:lnSpc>
              </a:pPr>
              <a:endParaRPr/>
            </a:p>
          </p:txBody>
        </p:sp>
      </p:grpSp>
      <p:grpSp>
        <p:nvGrpSpPr>
          <p:cNvPr id="9" name="Group 9"/>
          <p:cNvGrpSpPr>
            <a:grpSpLocks noChangeAspect="1"/>
          </p:cNvGrpSpPr>
          <p:nvPr/>
        </p:nvGrpSpPr>
        <p:grpSpPr>
          <a:xfrm>
            <a:off x="1666579" y="3752850"/>
            <a:ext cx="3976827" cy="3976827"/>
            <a:chOff x="0" y="0"/>
            <a:chExt cx="14840029" cy="14840029"/>
          </a:xfrm>
        </p:grpSpPr>
        <p:sp>
          <p:nvSpPr>
            <p:cNvPr id="10" name="Freeform 1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1" name="Freeform 1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2" name="Freeform 1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44080" r="-44080"/>
              </a:stretch>
            </a:blipFill>
          </p:spPr>
          <p:txBody>
            <a:bodyPr/>
            <a:lstStyle/>
            <a:p>
              <a:endParaRPr lang="en-US"/>
            </a:p>
          </p:txBody>
        </p:sp>
      </p:grpSp>
      <p:sp>
        <p:nvSpPr>
          <p:cNvPr id="13" name="Freeform 13"/>
          <p:cNvSpPr/>
          <p:nvPr/>
        </p:nvSpPr>
        <p:spPr>
          <a:xfrm flipH="1">
            <a:off x="13141693" y="2507132"/>
            <a:ext cx="5802923" cy="4114800"/>
          </a:xfrm>
          <a:custGeom>
            <a:avLst/>
            <a:gdLst/>
            <a:ahLst/>
            <a:cxnLst/>
            <a:rect l="l" t="t" r="r" b="b"/>
            <a:pathLst>
              <a:path w="5802923" h="4114800">
                <a:moveTo>
                  <a:pt x="5802923" y="0"/>
                </a:moveTo>
                <a:lnTo>
                  <a:pt x="0" y="0"/>
                </a:lnTo>
                <a:lnTo>
                  <a:pt x="0" y="4114800"/>
                </a:lnTo>
                <a:lnTo>
                  <a:pt x="5802923" y="4114800"/>
                </a:lnTo>
                <a:lnTo>
                  <a:pt x="580292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a:grpSpLocks noChangeAspect="1"/>
          </p:cNvGrpSpPr>
          <p:nvPr/>
        </p:nvGrpSpPr>
        <p:grpSpPr>
          <a:xfrm>
            <a:off x="7289934" y="3752850"/>
            <a:ext cx="3976827" cy="3976827"/>
            <a:chOff x="0" y="0"/>
            <a:chExt cx="14840029" cy="14840029"/>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7" name="Freeform 1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5643" r="-5643"/>
              </a:stretch>
            </a:blipFill>
          </p:spPr>
          <p:txBody>
            <a:bodyPr/>
            <a:lstStyle/>
            <a:p>
              <a:endParaRPr lang="en-US"/>
            </a:p>
          </p:txBody>
        </p:sp>
      </p:grpSp>
      <p:grpSp>
        <p:nvGrpSpPr>
          <p:cNvPr id="18" name="Group 18"/>
          <p:cNvGrpSpPr>
            <a:grpSpLocks noChangeAspect="1"/>
          </p:cNvGrpSpPr>
          <p:nvPr/>
        </p:nvGrpSpPr>
        <p:grpSpPr>
          <a:xfrm>
            <a:off x="13141693" y="3752850"/>
            <a:ext cx="3976827" cy="3976827"/>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12915" r="-12915"/>
              </a:stretch>
            </a:blipFill>
          </p:spPr>
          <p:txBody>
            <a:bodyPr/>
            <a:lstStyle/>
            <a:p>
              <a:endParaRPr lang="en-US"/>
            </a:p>
          </p:txBody>
        </p:sp>
      </p:grpSp>
      <p:sp>
        <p:nvSpPr>
          <p:cNvPr id="22" name="Freeform 22"/>
          <p:cNvSpPr/>
          <p:nvPr/>
        </p:nvSpPr>
        <p:spPr>
          <a:xfrm>
            <a:off x="-552450" y="2507132"/>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TextBox 23"/>
          <p:cNvSpPr txBox="1"/>
          <p:nvPr/>
        </p:nvSpPr>
        <p:spPr>
          <a:xfrm>
            <a:off x="5641669" y="2449446"/>
            <a:ext cx="7004662" cy="1007795"/>
          </a:xfrm>
          <a:prstGeom prst="rect">
            <a:avLst/>
          </a:prstGeom>
        </p:spPr>
        <p:txBody>
          <a:bodyPr lIns="0" tIns="0" rIns="0" bIns="0" rtlCol="0" anchor="t">
            <a:spAutoFit/>
          </a:bodyPr>
          <a:lstStyle/>
          <a:p>
            <a:pPr algn="ctr">
              <a:lnSpc>
                <a:spcPts val="7441"/>
              </a:lnSpc>
            </a:pPr>
            <a:r>
              <a:rPr lang="en-US" sz="8001">
                <a:solidFill>
                  <a:srgbClr val="FFFFFF"/>
                </a:solidFill>
                <a:latin typeface="Anton"/>
                <a:ea typeface="Anton"/>
                <a:cs typeface="Anton"/>
                <a:sym typeface="Anton"/>
              </a:rPr>
              <a:t>KẾT QUẢ</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605460" y="9029768"/>
            <a:ext cx="742179" cy="742179"/>
            <a:chOff x="0" y="0"/>
            <a:chExt cx="195471" cy="195471"/>
          </a:xfrm>
        </p:grpSpPr>
        <p:sp>
          <p:nvSpPr>
            <p:cNvPr id="4" name="Freeform 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5" name="TextBox 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528987" y="1430807"/>
            <a:ext cx="18840450" cy="6267450"/>
            <a:chOff x="0" y="0"/>
            <a:chExt cx="5549116" cy="1650686"/>
          </a:xfrm>
        </p:grpSpPr>
        <p:sp>
          <p:nvSpPr>
            <p:cNvPr id="7" name="Freeform 7"/>
            <p:cNvSpPr/>
            <p:nvPr/>
          </p:nvSpPr>
          <p:spPr>
            <a:xfrm>
              <a:off x="0" y="0"/>
              <a:ext cx="5549116" cy="1650686"/>
            </a:xfrm>
            <a:custGeom>
              <a:avLst/>
              <a:gdLst/>
              <a:ahLst/>
              <a:cxnLst/>
              <a:rect l="l" t="t" r="r" b="b"/>
              <a:pathLst>
                <a:path w="5549116" h="1650686">
                  <a:moveTo>
                    <a:pt x="0" y="0"/>
                  </a:moveTo>
                  <a:lnTo>
                    <a:pt x="5549116" y="0"/>
                  </a:lnTo>
                  <a:lnTo>
                    <a:pt x="5549116" y="1650686"/>
                  </a:lnTo>
                  <a:lnTo>
                    <a:pt x="0" y="1650686"/>
                  </a:lnTo>
                  <a:close/>
                </a:path>
              </a:pathLst>
            </a:custGeom>
            <a:gradFill rotWithShape="1">
              <a:gsLst>
                <a:gs pos="0">
                  <a:srgbClr val="006CCD">
                    <a:alpha val="0"/>
                  </a:srgbClr>
                </a:gs>
                <a:gs pos="100000">
                  <a:srgbClr val="2376D4">
                    <a:alpha val="100000"/>
                  </a:srgbClr>
                </a:gs>
              </a:gsLst>
              <a:lin ang="0"/>
            </a:gradFill>
          </p:spPr>
          <p:txBody>
            <a:bodyPr/>
            <a:lstStyle/>
            <a:p>
              <a:endParaRPr lang="en-US"/>
            </a:p>
          </p:txBody>
        </p:sp>
        <p:sp>
          <p:nvSpPr>
            <p:cNvPr id="8" name="TextBox 8"/>
            <p:cNvSpPr txBox="1"/>
            <p:nvPr/>
          </p:nvSpPr>
          <p:spPr>
            <a:xfrm>
              <a:off x="0" y="-38100"/>
              <a:ext cx="5549116" cy="1688786"/>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a:off x="13141693" y="2507132"/>
            <a:ext cx="5802923" cy="4114800"/>
          </a:xfrm>
          <a:custGeom>
            <a:avLst/>
            <a:gdLst/>
            <a:ahLst/>
            <a:cxnLst/>
            <a:rect l="l" t="t" r="r" b="b"/>
            <a:pathLst>
              <a:path w="5802923" h="4114800">
                <a:moveTo>
                  <a:pt x="5802923" y="0"/>
                </a:moveTo>
                <a:lnTo>
                  <a:pt x="0" y="0"/>
                </a:lnTo>
                <a:lnTo>
                  <a:pt x="0" y="4114800"/>
                </a:lnTo>
                <a:lnTo>
                  <a:pt x="5802923" y="4114800"/>
                </a:lnTo>
                <a:lnTo>
                  <a:pt x="580292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640782" y="4070222"/>
            <a:ext cx="9735942" cy="5671186"/>
          </a:xfrm>
          <a:custGeom>
            <a:avLst/>
            <a:gdLst/>
            <a:ahLst/>
            <a:cxnLst/>
            <a:rect l="l" t="t" r="r" b="b"/>
            <a:pathLst>
              <a:path w="9735942" h="5671186">
                <a:moveTo>
                  <a:pt x="0" y="0"/>
                </a:moveTo>
                <a:lnTo>
                  <a:pt x="9735942" y="0"/>
                </a:lnTo>
                <a:lnTo>
                  <a:pt x="9735942" y="5671186"/>
                </a:lnTo>
                <a:lnTo>
                  <a:pt x="0" y="5671186"/>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5641669" y="2205177"/>
            <a:ext cx="7004662" cy="1007795"/>
          </a:xfrm>
          <a:prstGeom prst="rect">
            <a:avLst/>
          </a:prstGeom>
        </p:spPr>
        <p:txBody>
          <a:bodyPr lIns="0" tIns="0" rIns="0" bIns="0" rtlCol="0" anchor="t">
            <a:spAutoFit/>
          </a:bodyPr>
          <a:lstStyle/>
          <a:p>
            <a:pPr algn="ctr">
              <a:lnSpc>
                <a:spcPts val="7441"/>
              </a:lnSpc>
            </a:pPr>
            <a:r>
              <a:rPr lang="en-US" sz="8001" dirty="0">
                <a:solidFill>
                  <a:srgbClr val="FFFFFF"/>
                </a:solidFill>
                <a:latin typeface="Anton"/>
                <a:ea typeface="Anton"/>
                <a:cs typeface="Anton"/>
                <a:sym typeface="Anton"/>
              </a:rPr>
              <a:t>KẾT QUẢ</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605460" y="9029768"/>
            <a:ext cx="742179" cy="742179"/>
            <a:chOff x="0" y="0"/>
            <a:chExt cx="195471" cy="195471"/>
          </a:xfrm>
        </p:grpSpPr>
        <p:sp>
          <p:nvSpPr>
            <p:cNvPr id="4" name="Freeform 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5" name="TextBox 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552450" y="1995627"/>
            <a:ext cx="18840450" cy="3026326"/>
            <a:chOff x="0" y="0"/>
            <a:chExt cx="5549116" cy="797057"/>
          </a:xfrm>
        </p:grpSpPr>
        <p:sp>
          <p:nvSpPr>
            <p:cNvPr id="7" name="Freeform 7"/>
            <p:cNvSpPr/>
            <p:nvPr/>
          </p:nvSpPr>
          <p:spPr>
            <a:xfrm>
              <a:off x="0" y="0"/>
              <a:ext cx="5549116" cy="797057"/>
            </a:xfrm>
            <a:custGeom>
              <a:avLst/>
              <a:gdLst/>
              <a:ahLst/>
              <a:cxnLst/>
              <a:rect l="l" t="t" r="r" b="b"/>
              <a:pathLst>
                <a:path w="5549116" h="797057">
                  <a:moveTo>
                    <a:pt x="0" y="0"/>
                  </a:moveTo>
                  <a:lnTo>
                    <a:pt x="5549116" y="0"/>
                  </a:lnTo>
                  <a:lnTo>
                    <a:pt x="5549116" y="797057"/>
                  </a:lnTo>
                  <a:lnTo>
                    <a:pt x="0" y="797057"/>
                  </a:lnTo>
                  <a:close/>
                </a:path>
              </a:pathLst>
            </a:custGeom>
            <a:gradFill rotWithShape="1">
              <a:gsLst>
                <a:gs pos="0">
                  <a:srgbClr val="006CCD">
                    <a:alpha val="0"/>
                  </a:srgbClr>
                </a:gs>
                <a:gs pos="100000">
                  <a:srgbClr val="2376D4">
                    <a:alpha val="100000"/>
                  </a:srgbClr>
                </a:gs>
              </a:gsLst>
              <a:lin ang="0"/>
            </a:gradFill>
          </p:spPr>
          <p:txBody>
            <a:bodyPr/>
            <a:lstStyle/>
            <a:p>
              <a:endParaRPr lang="en-US"/>
            </a:p>
          </p:txBody>
        </p:sp>
        <p:sp>
          <p:nvSpPr>
            <p:cNvPr id="8" name="TextBox 8"/>
            <p:cNvSpPr txBox="1"/>
            <p:nvPr/>
          </p:nvSpPr>
          <p:spPr>
            <a:xfrm>
              <a:off x="0" y="-38100"/>
              <a:ext cx="5549116" cy="835157"/>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a:off x="14532931" y="3472456"/>
            <a:ext cx="3491551" cy="2475827"/>
          </a:xfrm>
          <a:custGeom>
            <a:avLst/>
            <a:gdLst/>
            <a:ahLst/>
            <a:cxnLst/>
            <a:rect l="l" t="t" r="r" b="b"/>
            <a:pathLst>
              <a:path w="3491551" h="2475827">
                <a:moveTo>
                  <a:pt x="3491550" y="0"/>
                </a:moveTo>
                <a:lnTo>
                  <a:pt x="0" y="0"/>
                </a:lnTo>
                <a:lnTo>
                  <a:pt x="0" y="2475827"/>
                </a:lnTo>
                <a:lnTo>
                  <a:pt x="3491550" y="2475827"/>
                </a:lnTo>
                <a:lnTo>
                  <a:pt x="349155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2295786" y="3073334"/>
            <a:ext cx="13562160" cy="1007795"/>
          </a:xfrm>
          <a:prstGeom prst="rect">
            <a:avLst/>
          </a:prstGeom>
        </p:spPr>
        <p:txBody>
          <a:bodyPr lIns="0" tIns="0" rIns="0" bIns="0" rtlCol="0" anchor="t">
            <a:spAutoFit/>
          </a:bodyPr>
          <a:lstStyle/>
          <a:p>
            <a:pPr algn="r">
              <a:lnSpc>
                <a:spcPts val="7441"/>
              </a:lnSpc>
            </a:pPr>
            <a:r>
              <a:rPr lang="en-US" sz="8001">
                <a:solidFill>
                  <a:srgbClr val="FFFFFF"/>
                </a:solidFill>
                <a:latin typeface="Anton"/>
                <a:ea typeface="Anton"/>
                <a:cs typeface="Anton"/>
                <a:sym typeface="Anton"/>
              </a:rPr>
              <a:t>Ý NGHĨA VÀ ĐÓNG GÓP CỦA ĐỀ TÀI</a:t>
            </a:r>
          </a:p>
        </p:txBody>
      </p:sp>
      <p:sp>
        <p:nvSpPr>
          <p:cNvPr id="11" name="Freeform 11"/>
          <p:cNvSpPr/>
          <p:nvPr/>
        </p:nvSpPr>
        <p:spPr>
          <a:xfrm>
            <a:off x="672099" y="3508790"/>
            <a:ext cx="3491551" cy="2475827"/>
          </a:xfrm>
          <a:custGeom>
            <a:avLst/>
            <a:gdLst/>
            <a:ahLst/>
            <a:cxnLst/>
            <a:rect l="l" t="t" r="r" b="b"/>
            <a:pathLst>
              <a:path w="3491551" h="2475827">
                <a:moveTo>
                  <a:pt x="0" y="0"/>
                </a:moveTo>
                <a:lnTo>
                  <a:pt x="3491551" y="0"/>
                </a:lnTo>
                <a:lnTo>
                  <a:pt x="3491551" y="2475827"/>
                </a:lnTo>
                <a:lnTo>
                  <a:pt x="0" y="2475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1666579" y="5869632"/>
            <a:ext cx="4994141" cy="2530110"/>
            <a:chOff x="0" y="0"/>
            <a:chExt cx="1315329" cy="666366"/>
          </a:xfrm>
        </p:grpSpPr>
        <p:sp>
          <p:nvSpPr>
            <p:cNvPr id="13" name="Freeform 13"/>
            <p:cNvSpPr/>
            <p:nvPr/>
          </p:nvSpPr>
          <p:spPr>
            <a:xfrm>
              <a:off x="0" y="0"/>
              <a:ext cx="1315329" cy="666366"/>
            </a:xfrm>
            <a:custGeom>
              <a:avLst/>
              <a:gdLst/>
              <a:ahLst/>
              <a:cxnLst/>
              <a:rect l="l" t="t" r="r" b="b"/>
              <a:pathLst>
                <a:path w="1315329" h="666366">
                  <a:moveTo>
                    <a:pt x="0" y="0"/>
                  </a:moveTo>
                  <a:lnTo>
                    <a:pt x="1315329" y="0"/>
                  </a:lnTo>
                  <a:lnTo>
                    <a:pt x="131532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14" name="TextBox 14"/>
            <p:cNvSpPr txBox="1"/>
            <p:nvPr/>
          </p:nvSpPr>
          <p:spPr>
            <a:xfrm>
              <a:off x="0" y="-38100"/>
              <a:ext cx="131532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962150" y="5411426"/>
            <a:ext cx="345440" cy="345440"/>
            <a:chOff x="0" y="0"/>
            <a:chExt cx="90980" cy="90980"/>
          </a:xfrm>
        </p:grpSpPr>
        <p:sp>
          <p:nvSpPr>
            <p:cNvPr id="16" name="Freeform 16"/>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7" name="TextBox 17"/>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18" name="TextBox 18"/>
          <p:cNvSpPr txBox="1"/>
          <p:nvPr/>
        </p:nvSpPr>
        <p:spPr>
          <a:xfrm>
            <a:off x="1666579" y="6566492"/>
            <a:ext cx="4592047" cy="17215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Hệ thống có thể hỗ trợ trong việc nhận diện và theo dõi các loài động vật, đặc biệt là các loài nguy cấp, từ đó góp phần vào công tác bảo vệ và duy trì đa dạng sinh học.</a:t>
            </a:r>
          </a:p>
        </p:txBody>
      </p:sp>
      <p:sp>
        <p:nvSpPr>
          <p:cNvPr id="19" name="TextBox 19"/>
          <p:cNvSpPr txBox="1"/>
          <p:nvPr/>
        </p:nvSpPr>
        <p:spPr>
          <a:xfrm>
            <a:off x="2593603" y="5277337"/>
            <a:ext cx="4067117" cy="1012930"/>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Ứng dụng trong bảo tồn động vật</a:t>
            </a:r>
          </a:p>
        </p:txBody>
      </p:sp>
      <p:grpSp>
        <p:nvGrpSpPr>
          <p:cNvPr id="20" name="Group 20"/>
          <p:cNvGrpSpPr/>
          <p:nvPr/>
        </p:nvGrpSpPr>
        <p:grpSpPr>
          <a:xfrm>
            <a:off x="6935228" y="5869632"/>
            <a:ext cx="4994141" cy="2530110"/>
            <a:chOff x="0" y="0"/>
            <a:chExt cx="1315329" cy="666366"/>
          </a:xfrm>
        </p:grpSpPr>
        <p:sp>
          <p:nvSpPr>
            <p:cNvPr id="21" name="Freeform 21"/>
            <p:cNvSpPr/>
            <p:nvPr/>
          </p:nvSpPr>
          <p:spPr>
            <a:xfrm>
              <a:off x="0" y="0"/>
              <a:ext cx="1315329" cy="666366"/>
            </a:xfrm>
            <a:custGeom>
              <a:avLst/>
              <a:gdLst/>
              <a:ahLst/>
              <a:cxnLst/>
              <a:rect l="l" t="t" r="r" b="b"/>
              <a:pathLst>
                <a:path w="1315329" h="666366">
                  <a:moveTo>
                    <a:pt x="0" y="0"/>
                  </a:moveTo>
                  <a:lnTo>
                    <a:pt x="1315329" y="0"/>
                  </a:lnTo>
                  <a:lnTo>
                    <a:pt x="131532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22" name="TextBox 22"/>
            <p:cNvSpPr txBox="1"/>
            <p:nvPr/>
          </p:nvSpPr>
          <p:spPr>
            <a:xfrm>
              <a:off x="0" y="-38100"/>
              <a:ext cx="131532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7230799" y="5411426"/>
            <a:ext cx="345440" cy="345440"/>
            <a:chOff x="0" y="0"/>
            <a:chExt cx="90980" cy="90980"/>
          </a:xfrm>
        </p:grpSpPr>
        <p:sp>
          <p:nvSpPr>
            <p:cNvPr id="24" name="Freeform 24"/>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25" name="TextBox 25"/>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6" name="TextBox 26"/>
          <p:cNvSpPr txBox="1"/>
          <p:nvPr/>
        </p:nvSpPr>
        <p:spPr>
          <a:xfrm>
            <a:off x="6935228" y="6566492"/>
            <a:ext cx="5279891" cy="17215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Đề tài đóng góp vào việc phát triển các phương pháp và mô hình học máy trong nhận diện hình ảnh động vật, cung cấp các công cụ hỗ trợ các nhà nghiên cứu và tổ chức bảo vệ động vật.</a:t>
            </a:r>
          </a:p>
        </p:txBody>
      </p:sp>
      <p:sp>
        <p:nvSpPr>
          <p:cNvPr id="27" name="TextBox 27"/>
          <p:cNvSpPr txBox="1"/>
          <p:nvPr/>
        </p:nvSpPr>
        <p:spPr>
          <a:xfrm>
            <a:off x="7862252" y="5277337"/>
            <a:ext cx="4352867" cy="1012930"/>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Phát triển công nghệ nhận diện hình ảnh</a:t>
            </a:r>
          </a:p>
        </p:txBody>
      </p:sp>
      <p:grpSp>
        <p:nvGrpSpPr>
          <p:cNvPr id="28" name="Group 28"/>
          <p:cNvGrpSpPr/>
          <p:nvPr/>
        </p:nvGrpSpPr>
        <p:grpSpPr>
          <a:xfrm>
            <a:off x="12500869" y="5869632"/>
            <a:ext cx="4994141" cy="2530110"/>
            <a:chOff x="0" y="0"/>
            <a:chExt cx="1315329" cy="666366"/>
          </a:xfrm>
        </p:grpSpPr>
        <p:sp>
          <p:nvSpPr>
            <p:cNvPr id="29" name="Freeform 29"/>
            <p:cNvSpPr/>
            <p:nvPr/>
          </p:nvSpPr>
          <p:spPr>
            <a:xfrm>
              <a:off x="0" y="0"/>
              <a:ext cx="1315329" cy="666366"/>
            </a:xfrm>
            <a:custGeom>
              <a:avLst/>
              <a:gdLst/>
              <a:ahLst/>
              <a:cxnLst/>
              <a:rect l="l" t="t" r="r" b="b"/>
              <a:pathLst>
                <a:path w="1315329" h="666366">
                  <a:moveTo>
                    <a:pt x="0" y="0"/>
                  </a:moveTo>
                  <a:lnTo>
                    <a:pt x="1315329" y="0"/>
                  </a:lnTo>
                  <a:lnTo>
                    <a:pt x="131532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30" name="TextBox 30"/>
            <p:cNvSpPr txBox="1"/>
            <p:nvPr/>
          </p:nvSpPr>
          <p:spPr>
            <a:xfrm>
              <a:off x="0" y="-38100"/>
              <a:ext cx="131532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31"/>
          <p:cNvGrpSpPr/>
          <p:nvPr/>
        </p:nvGrpSpPr>
        <p:grpSpPr>
          <a:xfrm>
            <a:off x="12796439" y="5411426"/>
            <a:ext cx="345440" cy="345440"/>
            <a:chOff x="0" y="0"/>
            <a:chExt cx="90980" cy="90980"/>
          </a:xfrm>
        </p:grpSpPr>
        <p:sp>
          <p:nvSpPr>
            <p:cNvPr id="32" name="Freeform 32"/>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33" name="TextBox 33"/>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34" name="TextBox 34"/>
          <p:cNvSpPr txBox="1"/>
          <p:nvPr/>
        </p:nvSpPr>
        <p:spPr>
          <a:xfrm>
            <a:off x="12500869" y="6566492"/>
            <a:ext cx="4994141" cy="1721590"/>
          </a:xfrm>
          <a:prstGeom prst="rect">
            <a:avLst/>
          </a:prstGeom>
        </p:spPr>
        <p:txBody>
          <a:bodyPr lIns="0" tIns="0" rIns="0" bIns="0" rtlCol="0" anchor="t">
            <a:spAutoFit/>
          </a:bodyPr>
          <a:lstStyle/>
          <a:p>
            <a:pPr algn="l">
              <a:lnSpc>
                <a:spcPts val="2759"/>
              </a:lnSpc>
              <a:spcBef>
                <a:spcPct val="0"/>
              </a:spcBef>
            </a:pPr>
            <a:r>
              <a:rPr lang="en-US" sz="1970" b="1">
                <a:solidFill>
                  <a:srgbClr val="FFFFFF"/>
                </a:solidFill>
                <a:latin typeface="Poppins Medium"/>
                <a:ea typeface="Poppins Medium"/>
                <a:cs typeface="Poppins Medium"/>
                <a:sym typeface="Poppins Medium"/>
              </a:rPr>
              <a:t>Các mô hình nhận diện động vật có thể được ứng dụng trong quản lý động vật hoang dã, phục vụ các ứng dụng trong nông nghiệp (chăn nuôi) và du lịch sinh thái</a:t>
            </a:r>
          </a:p>
        </p:txBody>
      </p:sp>
      <p:sp>
        <p:nvSpPr>
          <p:cNvPr id="35" name="TextBox 35"/>
          <p:cNvSpPr txBox="1"/>
          <p:nvPr/>
        </p:nvSpPr>
        <p:spPr>
          <a:xfrm>
            <a:off x="13427892" y="5277337"/>
            <a:ext cx="4860108" cy="1012930"/>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Ứng dụng trong nông nghiệp và du lịch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605460" y="9029768"/>
            <a:ext cx="742179" cy="742179"/>
            <a:chOff x="0" y="0"/>
            <a:chExt cx="195471" cy="195471"/>
          </a:xfrm>
        </p:grpSpPr>
        <p:sp>
          <p:nvSpPr>
            <p:cNvPr id="4" name="Freeform 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5" name="TextBox 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6" name="TextBox 6"/>
          <p:cNvSpPr txBox="1"/>
          <p:nvPr/>
        </p:nvSpPr>
        <p:spPr>
          <a:xfrm>
            <a:off x="5447238" y="4154803"/>
            <a:ext cx="6201927" cy="2025019"/>
          </a:xfrm>
          <a:prstGeom prst="rect">
            <a:avLst/>
          </a:prstGeom>
        </p:spPr>
        <p:txBody>
          <a:bodyPr lIns="0" tIns="0" rIns="0" bIns="0" rtlCol="0" anchor="t">
            <a:spAutoFit/>
          </a:bodyPr>
          <a:lstStyle/>
          <a:p>
            <a:pPr algn="ctr">
              <a:lnSpc>
                <a:spcPts val="7980"/>
              </a:lnSpc>
            </a:pPr>
            <a:r>
              <a:rPr lang="en-US" sz="7000">
                <a:solidFill>
                  <a:srgbClr val="FFFFFF"/>
                </a:solidFill>
                <a:latin typeface="Anton"/>
                <a:ea typeface="Anton"/>
                <a:cs typeface="Anton"/>
                <a:sym typeface="Anton"/>
              </a:rPr>
              <a:t>THANK YOU FOR YOUR ATTENTION</a:t>
            </a:r>
          </a:p>
        </p:txBody>
      </p:sp>
      <p:sp>
        <p:nvSpPr>
          <p:cNvPr id="7" name="Freeform 7"/>
          <p:cNvSpPr/>
          <p:nvPr/>
        </p:nvSpPr>
        <p:spPr>
          <a:xfrm>
            <a:off x="-304338" y="2379879"/>
            <a:ext cx="3941834" cy="2795119"/>
          </a:xfrm>
          <a:custGeom>
            <a:avLst/>
            <a:gdLst/>
            <a:ahLst/>
            <a:cxnLst/>
            <a:rect l="l" t="t" r="r" b="b"/>
            <a:pathLst>
              <a:path w="3941834" h="2795119">
                <a:moveTo>
                  <a:pt x="0" y="0"/>
                </a:moveTo>
                <a:lnTo>
                  <a:pt x="3941835" y="0"/>
                </a:lnTo>
                <a:lnTo>
                  <a:pt x="3941835" y="2795119"/>
                </a:lnTo>
                <a:lnTo>
                  <a:pt x="0" y="2795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flipH="1">
            <a:off x="15885748" y="8374388"/>
            <a:ext cx="3941834" cy="2795119"/>
          </a:xfrm>
          <a:custGeom>
            <a:avLst/>
            <a:gdLst/>
            <a:ahLst/>
            <a:cxnLst/>
            <a:rect l="l" t="t" r="r" b="b"/>
            <a:pathLst>
              <a:path w="3941834" h="2795119">
                <a:moveTo>
                  <a:pt x="3941834" y="0"/>
                </a:moveTo>
                <a:lnTo>
                  <a:pt x="0" y="0"/>
                </a:lnTo>
                <a:lnTo>
                  <a:pt x="0" y="2795119"/>
                </a:lnTo>
                <a:lnTo>
                  <a:pt x="3941834" y="2795119"/>
                </a:lnTo>
                <a:lnTo>
                  <a:pt x="39418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10498890" y="1700848"/>
            <a:ext cx="8057507" cy="4992443"/>
            <a:chOff x="0" y="0"/>
            <a:chExt cx="2122142" cy="1314882"/>
          </a:xfrm>
        </p:grpSpPr>
        <p:sp>
          <p:nvSpPr>
            <p:cNvPr id="4" name="Freeform 4"/>
            <p:cNvSpPr/>
            <p:nvPr/>
          </p:nvSpPr>
          <p:spPr>
            <a:xfrm>
              <a:off x="0" y="0"/>
              <a:ext cx="2122142" cy="1314882"/>
            </a:xfrm>
            <a:custGeom>
              <a:avLst/>
              <a:gdLst/>
              <a:ahLst/>
              <a:cxnLst/>
              <a:rect l="l" t="t" r="r" b="b"/>
              <a:pathLst>
                <a:path w="2122142" h="1314882">
                  <a:moveTo>
                    <a:pt x="0" y="0"/>
                  </a:moveTo>
                  <a:lnTo>
                    <a:pt x="2122142" y="0"/>
                  </a:lnTo>
                  <a:lnTo>
                    <a:pt x="2122142" y="1314882"/>
                  </a:lnTo>
                  <a:lnTo>
                    <a:pt x="0" y="1314882"/>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5" name="TextBox 5"/>
            <p:cNvSpPr txBox="1"/>
            <p:nvPr/>
          </p:nvSpPr>
          <p:spPr>
            <a:xfrm>
              <a:off x="0" y="-38100"/>
              <a:ext cx="2122142" cy="1352982"/>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666579" y="3057254"/>
            <a:ext cx="345440" cy="345440"/>
            <a:chOff x="0" y="0"/>
            <a:chExt cx="90980" cy="90980"/>
          </a:xfrm>
        </p:grpSpPr>
        <p:sp>
          <p:nvSpPr>
            <p:cNvPr id="10" name="Freeform 10"/>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1" name="TextBox 11"/>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666579" y="4097783"/>
            <a:ext cx="345440" cy="345440"/>
            <a:chOff x="0" y="0"/>
            <a:chExt cx="90980" cy="90980"/>
          </a:xfrm>
        </p:grpSpPr>
        <p:sp>
          <p:nvSpPr>
            <p:cNvPr id="13" name="Freeform 13"/>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4" name="TextBox 14"/>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666579" y="5225013"/>
            <a:ext cx="345440" cy="345440"/>
            <a:chOff x="0" y="0"/>
            <a:chExt cx="90980" cy="90980"/>
          </a:xfrm>
        </p:grpSpPr>
        <p:sp>
          <p:nvSpPr>
            <p:cNvPr id="16" name="Freeform 16"/>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17" name="TextBox 17"/>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18" name="Freeform 18"/>
          <p:cNvSpPr/>
          <p:nvPr/>
        </p:nvSpPr>
        <p:spPr>
          <a:xfrm>
            <a:off x="11795216" y="2483299"/>
            <a:ext cx="1040529" cy="1040529"/>
          </a:xfrm>
          <a:custGeom>
            <a:avLst/>
            <a:gdLst/>
            <a:ahLst/>
            <a:cxnLst/>
            <a:rect l="l" t="t" r="r" b="b"/>
            <a:pathLst>
              <a:path w="1040529" h="1040529">
                <a:moveTo>
                  <a:pt x="0" y="0"/>
                </a:moveTo>
                <a:lnTo>
                  <a:pt x="1040529" y="0"/>
                </a:lnTo>
                <a:lnTo>
                  <a:pt x="1040529" y="1040529"/>
                </a:lnTo>
                <a:lnTo>
                  <a:pt x="0" y="10405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p:cNvSpPr txBox="1"/>
          <p:nvPr/>
        </p:nvSpPr>
        <p:spPr>
          <a:xfrm>
            <a:off x="2298032" y="2975921"/>
            <a:ext cx="5925013"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Mở Đầu</a:t>
            </a:r>
          </a:p>
        </p:txBody>
      </p:sp>
      <p:sp>
        <p:nvSpPr>
          <p:cNvPr id="20" name="TextBox 20"/>
          <p:cNvSpPr txBox="1"/>
          <p:nvPr/>
        </p:nvSpPr>
        <p:spPr>
          <a:xfrm>
            <a:off x="2298032" y="4016451"/>
            <a:ext cx="7496950"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Bài toán nhận dạng </a:t>
            </a:r>
          </a:p>
        </p:txBody>
      </p:sp>
      <p:sp>
        <p:nvSpPr>
          <p:cNvPr id="21" name="TextBox 21"/>
          <p:cNvSpPr txBox="1"/>
          <p:nvPr/>
        </p:nvSpPr>
        <p:spPr>
          <a:xfrm>
            <a:off x="2298032" y="5143681"/>
            <a:ext cx="3962400" cy="508105"/>
          </a:xfrm>
          <a:prstGeom prst="rect">
            <a:avLst/>
          </a:prstGeom>
        </p:spPr>
        <p:txBody>
          <a:bodyPr lIns="0" tIns="0" rIns="0" bIns="0" rtlCol="0" anchor="t">
            <a:spAutoFit/>
          </a:bodyPr>
          <a:lstStyle/>
          <a:p>
            <a:pPr algn="l">
              <a:lnSpc>
                <a:spcPts val="4019"/>
              </a:lnSpc>
              <a:spcBef>
                <a:spcPct val="0"/>
              </a:spcBef>
            </a:pPr>
            <a:r>
              <a:rPr lang="en-US" sz="2870" b="1">
                <a:solidFill>
                  <a:srgbClr val="FFFFFF"/>
                </a:solidFill>
                <a:latin typeface="Poppins Medium"/>
                <a:ea typeface="Poppins Medium"/>
                <a:cs typeface="Poppins Medium"/>
                <a:sym typeface="Poppins Medium"/>
              </a:rPr>
              <a:t>Thực Nghiệm</a:t>
            </a:r>
          </a:p>
        </p:txBody>
      </p:sp>
      <p:sp>
        <p:nvSpPr>
          <p:cNvPr id="22" name="Freeform 22"/>
          <p:cNvSpPr/>
          <p:nvPr/>
        </p:nvSpPr>
        <p:spPr>
          <a:xfrm flipH="1" flipV="1">
            <a:off x="14057047" y="4061712"/>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12563130" y="7367553"/>
            <a:ext cx="1273375" cy="1304201"/>
          </a:xfrm>
          <a:custGeom>
            <a:avLst/>
            <a:gdLst/>
            <a:ahLst/>
            <a:cxnLst/>
            <a:rect l="l" t="t" r="r" b="b"/>
            <a:pathLst>
              <a:path w="1273375" h="1304201">
                <a:moveTo>
                  <a:pt x="0" y="0"/>
                </a:moveTo>
                <a:lnTo>
                  <a:pt x="1273375" y="0"/>
                </a:lnTo>
                <a:lnTo>
                  <a:pt x="1273375" y="1304201"/>
                </a:lnTo>
                <a:lnTo>
                  <a:pt x="0" y="1304201"/>
                </a:lnTo>
                <a:lnTo>
                  <a:pt x="0" y="0"/>
                </a:lnTo>
                <a:close/>
              </a:path>
            </a:pathLst>
          </a:custGeom>
          <a:blipFill>
            <a:blip r:embed="rId7">
              <a:alphaModFix amt="31000"/>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4" name="Group 24"/>
          <p:cNvGrpSpPr/>
          <p:nvPr/>
        </p:nvGrpSpPr>
        <p:grpSpPr>
          <a:xfrm>
            <a:off x="1666579" y="6266518"/>
            <a:ext cx="345440" cy="345440"/>
            <a:chOff x="0" y="0"/>
            <a:chExt cx="90980" cy="90980"/>
          </a:xfrm>
        </p:grpSpPr>
        <p:sp>
          <p:nvSpPr>
            <p:cNvPr id="25" name="Freeform 25"/>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txBody>
            <a:bodyPr/>
            <a:lstStyle/>
            <a:p>
              <a:endParaRPr lang="en-US"/>
            </a:p>
          </p:txBody>
        </p:sp>
        <p:sp>
          <p:nvSpPr>
            <p:cNvPr id="26" name="TextBox 26"/>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7" name="TextBox 27"/>
          <p:cNvSpPr txBox="1"/>
          <p:nvPr/>
        </p:nvSpPr>
        <p:spPr>
          <a:xfrm>
            <a:off x="2298032" y="6185186"/>
            <a:ext cx="5714265" cy="508105"/>
          </a:xfrm>
          <a:prstGeom prst="rect">
            <a:avLst/>
          </a:prstGeom>
        </p:spPr>
        <p:txBody>
          <a:bodyPr lIns="0" tIns="0" rIns="0" bIns="0" rtlCol="0" anchor="t">
            <a:spAutoFit/>
          </a:bodyPr>
          <a:lstStyle/>
          <a:p>
            <a:pPr algn="l">
              <a:lnSpc>
                <a:spcPts val="4019"/>
              </a:lnSpc>
              <a:spcBef>
                <a:spcPct val="0"/>
              </a:spcBef>
            </a:pPr>
            <a:r>
              <a:rPr lang="en-US" sz="2870">
                <a:solidFill>
                  <a:srgbClr val="FFFFFF"/>
                </a:solidFill>
                <a:latin typeface="Poppins"/>
                <a:ea typeface="Poppins"/>
                <a:cs typeface="Poppins"/>
                <a:sym typeface="Poppins"/>
              </a:rPr>
              <a:t>Ý nghĩa và đóng góp của đề tài</a:t>
            </a:r>
          </a:p>
        </p:txBody>
      </p:sp>
      <p:sp>
        <p:nvSpPr>
          <p:cNvPr id="28" name="TextBox 28"/>
          <p:cNvSpPr txBox="1"/>
          <p:nvPr/>
        </p:nvSpPr>
        <p:spPr>
          <a:xfrm>
            <a:off x="10301299" y="4116833"/>
            <a:ext cx="4523662" cy="2382524"/>
          </a:xfrm>
          <a:prstGeom prst="rect">
            <a:avLst/>
          </a:prstGeom>
        </p:spPr>
        <p:txBody>
          <a:bodyPr lIns="0" tIns="0" rIns="0" bIns="0" rtlCol="0" anchor="t">
            <a:spAutoFit/>
          </a:bodyPr>
          <a:lstStyle/>
          <a:p>
            <a:pPr algn="l">
              <a:lnSpc>
                <a:spcPts val="9441"/>
              </a:lnSpc>
            </a:pPr>
            <a:r>
              <a:rPr lang="en-US" sz="8001">
                <a:solidFill>
                  <a:srgbClr val="FFFFFF"/>
                </a:solidFill>
                <a:latin typeface="Anton"/>
                <a:ea typeface="Anton"/>
                <a:cs typeface="Anton"/>
                <a:sym typeface="Anton"/>
              </a:rPr>
              <a:t>NỘI DUNG TRÌNH BÀY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5142511" y="2754290"/>
            <a:ext cx="12514635" cy="1588339"/>
            <a:chOff x="0" y="0"/>
            <a:chExt cx="3296036" cy="418328"/>
          </a:xfrm>
        </p:grpSpPr>
        <p:sp>
          <p:nvSpPr>
            <p:cNvPr id="4" name="Freeform 4"/>
            <p:cNvSpPr/>
            <p:nvPr/>
          </p:nvSpPr>
          <p:spPr>
            <a:xfrm>
              <a:off x="0" y="0"/>
              <a:ext cx="3296036" cy="418328"/>
            </a:xfrm>
            <a:custGeom>
              <a:avLst/>
              <a:gdLst/>
              <a:ahLst/>
              <a:cxnLst/>
              <a:rect l="l" t="t" r="r" b="b"/>
              <a:pathLst>
                <a:path w="3296036" h="418328">
                  <a:moveTo>
                    <a:pt x="0" y="0"/>
                  </a:moveTo>
                  <a:lnTo>
                    <a:pt x="3296036" y="0"/>
                  </a:lnTo>
                  <a:lnTo>
                    <a:pt x="3296036" y="418328"/>
                  </a:lnTo>
                  <a:lnTo>
                    <a:pt x="0" y="418328"/>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5" name="TextBox 5"/>
            <p:cNvSpPr txBox="1"/>
            <p:nvPr/>
          </p:nvSpPr>
          <p:spPr>
            <a:xfrm>
              <a:off x="0" y="-38100"/>
              <a:ext cx="3296036" cy="45642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3896258"/>
            <a:ext cx="18502431" cy="2826589"/>
            <a:chOff x="0" y="0"/>
            <a:chExt cx="4873068" cy="744451"/>
          </a:xfrm>
        </p:grpSpPr>
        <p:sp>
          <p:nvSpPr>
            <p:cNvPr id="7" name="Freeform 7"/>
            <p:cNvSpPr/>
            <p:nvPr/>
          </p:nvSpPr>
          <p:spPr>
            <a:xfrm>
              <a:off x="0" y="0"/>
              <a:ext cx="4873068" cy="744451"/>
            </a:xfrm>
            <a:custGeom>
              <a:avLst/>
              <a:gdLst/>
              <a:ahLst/>
              <a:cxnLst/>
              <a:rect l="l" t="t" r="r" b="b"/>
              <a:pathLst>
                <a:path w="4873068" h="744451">
                  <a:moveTo>
                    <a:pt x="0" y="0"/>
                  </a:moveTo>
                  <a:lnTo>
                    <a:pt x="4873068" y="0"/>
                  </a:lnTo>
                  <a:lnTo>
                    <a:pt x="4873068" y="744451"/>
                  </a:lnTo>
                  <a:lnTo>
                    <a:pt x="0" y="744451"/>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8" name="TextBox 8"/>
            <p:cNvSpPr txBox="1"/>
            <p:nvPr/>
          </p:nvSpPr>
          <p:spPr>
            <a:xfrm>
              <a:off x="0" y="-38100"/>
              <a:ext cx="4873068" cy="78255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1977154" y="2365123"/>
            <a:ext cx="6330714" cy="6330714"/>
            <a:chOff x="0" y="0"/>
            <a:chExt cx="14840029" cy="14840029"/>
          </a:xfrm>
        </p:grpSpPr>
        <p:sp>
          <p:nvSpPr>
            <p:cNvPr id="10" name="Freeform 1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1" name="Freeform 1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2" name="Freeform 1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492" r="-38492"/>
              </a:stretch>
            </a:blipFill>
          </p:spPr>
          <p:txBody>
            <a:bodyPr/>
            <a:lstStyle/>
            <a:p>
              <a:endParaRPr lang="en-US"/>
            </a:p>
          </p:txBody>
        </p:sp>
      </p:grpSp>
      <p:sp>
        <p:nvSpPr>
          <p:cNvPr id="13" name="Freeform 13"/>
          <p:cNvSpPr/>
          <p:nvPr/>
        </p:nvSpPr>
        <p:spPr>
          <a:xfrm>
            <a:off x="622788" y="1568080"/>
            <a:ext cx="5802923" cy="4114800"/>
          </a:xfrm>
          <a:custGeom>
            <a:avLst/>
            <a:gdLst/>
            <a:ahLst/>
            <a:cxnLst/>
            <a:rect l="l" t="t" r="r" b="b"/>
            <a:pathLst>
              <a:path w="5802923" h="4114800">
                <a:moveTo>
                  <a:pt x="0" y="0"/>
                </a:moveTo>
                <a:lnTo>
                  <a:pt x="5802924" y="0"/>
                </a:lnTo>
                <a:lnTo>
                  <a:pt x="580292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605460" y="9029768"/>
            <a:ext cx="742179" cy="742179"/>
            <a:chOff x="0" y="0"/>
            <a:chExt cx="195471" cy="195471"/>
          </a:xfrm>
        </p:grpSpPr>
        <p:sp>
          <p:nvSpPr>
            <p:cNvPr id="15" name="Freeform 15"/>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16" name="TextBox 16"/>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17" name="TextBox 17"/>
          <p:cNvSpPr txBox="1"/>
          <p:nvPr/>
        </p:nvSpPr>
        <p:spPr>
          <a:xfrm>
            <a:off x="8622193" y="2924769"/>
            <a:ext cx="9300252" cy="7129640"/>
          </a:xfrm>
          <a:prstGeom prst="rect">
            <a:avLst/>
          </a:prstGeom>
        </p:spPr>
        <p:txBody>
          <a:bodyPr lIns="0" tIns="0" rIns="0" bIns="0" rtlCol="0" anchor="t">
            <a:spAutoFit/>
          </a:bodyPr>
          <a:lstStyle/>
          <a:p>
            <a:pPr algn="just">
              <a:lnSpc>
                <a:spcPts val="3359"/>
              </a:lnSpc>
            </a:pPr>
            <a:r>
              <a:rPr lang="en-US" sz="2400" b="1">
                <a:solidFill>
                  <a:srgbClr val="FFFFFF"/>
                </a:solidFill>
                <a:latin typeface="Poppins Medium"/>
                <a:ea typeface="Poppins Medium"/>
                <a:cs typeface="Poppins Medium"/>
                <a:sym typeface="Poppins Medium"/>
              </a:rPr>
              <a:t> Trong thời đại công nghệ hiện nay, trí tuệ nhân tạo (AI) và học máy (machine learning) đã có những ứng dụng mạnh mẽ trong nhiều lĩnh vực, bao gồm nhận diện hình ảnh. Nhận diện các loài động vật qua hình ảnh là một trong những bài toán phổ biến trong lĩnh vực thị giác máy tính (computer vision). Việc xây dựng hệ thống phân loại ảnh động vật không chỉ giúp giải quyết các vấn đề liên quan đến nghiên cứu động vật, bảo tồn thiên nhiên mà còn đóng góp vào việc phát triển các hệ thống tự động trong nhiều ngành nghề khác nhau, như bảo vệ động vật, nông nghiệp, và du lịch.</a:t>
            </a:r>
          </a:p>
          <a:p>
            <a:pPr algn="just">
              <a:lnSpc>
                <a:spcPts val="3359"/>
              </a:lnSpc>
            </a:pPr>
            <a:r>
              <a:rPr lang="en-US" sz="2400" b="1">
                <a:solidFill>
                  <a:srgbClr val="FFFFFF"/>
                </a:solidFill>
                <a:latin typeface="Poppins Medium"/>
                <a:ea typeface="Poppins Medium"/>
                <a:cs typeface="Poppins Medium"/>
                <a:sym typeface="Poppins Medium"/>
              </a:rPr>
              <a:t> Lý do thực hiện nghiên cứu này là nhằm tạo ra một mô hình phân loại hình ảnh động vật chính xác, hiệu quả, có thể nhận diện và phân loại hàng trăm loài động vật khác nhau từ các bức ảnh. Việc này sẽ hỗ trợ các nghiên cứu khoa học về động vật, phục vụ cho các tổ chức bảo tồn và nâng cao khả năng nhận diện tự động trong các ứng dụng thực tế.</a:t>
            </a:r>
          </a:p>
          <a:p>
            <a:pPr algn="just">
              <a:lnSpc>
                <a:spcPts val="3359"/>
              </a:lnSpc>
              <a:spcBef>
                <a:spcPct val="0"/>
              </a:spcBef>
            </a:pPr>
            <a:endParaRPr lang="en-US" sz="2400" b="1">
              <a:solidFill>
                <a:srgbClr val="FFFFFF"/>
              </a:solidFill>
              <a:latin typeface="Poppins Medium"/>
              <a:ea typeface="Poppins Medium"/>
              <a:cs typeface="Poppins Medium"/>
              <a:sym typeface="Poppins Medium"/>
            </a:endParaRPr>
          </a:p>
        </p:txBody>
      </p:sp>
      <p:sp>
        <p:nvSpPr>
          <p:cNvPr id="18" name="TextBox 18"/>
          <p:cNvSpPr txBox="1"/>
          <p:nvPr/>
        </p:nvSpPr>
        <p:spPr>
          <a:xfrm>
            <a:off x="9508753" y="1415680"/>
            <a:ext cx="4523662" cy="1368424"/>
          </a:xfrm>
          <a:prstGeom prst="rect">
            <a:avLst/>
          </a:prstGeom>
        </p:spPr>
        <p:txBody>
          <a:bodyPr lIns="0" tIns="0" rIns="0" bIns="0" rtlCol="0" anchor="t">
            <a:spAutoFit/>
          </a:bodyPr>
          <a:lstStyle/>
          <a:p>
            <a:pPr algn="l">
              <a:lnSpc>
                <a:spcPts val="11200"/>
              </a:lnSpc>
              <a:spcBef>
                <a:spcPct val="0"/>
              </a:spcBef>
            </a:pPr>
            <a:r>
              <a:rPr lang="en-US" sz="8000">
                <a:solidFill>
                  <a:srgbClr val="FFFFFF"/>
                </a:solidFill>
                <a:latin typeface="Anton"/>
                <a:ea typeface="Anton"/>
                <a:cs typeface="Anton"/>
                <a:sym typeface="Anton"/>
              </a:rPr>
              <a:t>MỞ ĐẦU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605460" y="9029768"/>
            <a:ext cx="742179" cy="742179"/>
            <a:chOff x="0" y="0"/>
            <a:chExt cx="195471" cy="195471"/>
          </a:xfrm>
        </p:grpSpPr>
        <p:sp>
          <p:nvSpPr>
            <p:cNvPr id="4" name="Freeform 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5" name="TextBox 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304154" y="2506973"/>
            <a:ext cx="8748831" cy="2530110"/>
            <a:chOff x="0" y="0"/>
            <a:chExt cx="2304219" cy="666366"/>
          </a:xfrm>
        </p:grpSpPr>
        <p:sp>
          <p:nvSpPr>
            <p:cNvPr id="7" name="Freeform 7"/>
            <p:cNvSpPr/>
            <p:nvPr/>
          </p:nvSpPr>
          <p:spPr>
            <a:xfrm>
              <a:off x="0" y="0"/>
              <a:ext cx="2304219" cy="666366"/>
            </a:xfrm>
            <a:custGeom>
              <a:avLst/>
              <a:gdLst/>
              <a:ahLst/>
              <a:cxnLst/>
              <a:rect l="l" t="t" r="r" b="b"/>
              <a:pathLst>
                <a:path w="2304219" h="666366">
                  <a:moveTo>
                    <a:pt x="0" y="0"/>
                  </a:moveTo>
                  <a:lnTo>
                    <a:pt x="2304219" y="0"/>
                  </a:lnTo>
                  <a:lnTo>
                    <a:pt x="230421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8" name="TextBox 8"/>
            <p:cNvSpPr txBox="1"/>
            <p:nvPr/>
          </p:nvSpPr>
          <p:spPr>
            <a:xfrm>
              <a:off x="0" y="-38100"/>
              <a:ext cx="230421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04154" y="5734431"/>
            <a:ext cx="8748831" cy="2597989"/>
            <a:chOff x="0" y="0"/>
            <a:chExt cx="2304219" cy="684244"/>
          </a:xfrm>
        </p:grpSpPr>
        <p:sp>
          <p:nvSpPr>
            <p:cNvPr id="10" name="Freeform 10"/>
            <p:cNvSpPr/>
            <p:nvPr/>
          </p:nvSpPr>
          <p:spPr>
            <a:xfrm>
              <a:off x="0" y="0"/>
              <a:ext cx="2304219" cy="684244"/>
            </a:xfrm>
            <a:custGeom>
              <a:avLst/>
              <a:gdLst/>
              <a:ahLst/>
              <a:cxnLst/>
              <a:rect l="l" t="t" r="r" b="b"/>
              <a:pathLst>
                <a:path w="2304219" h="684244">
                  <a:moveTo>
                    <a:pt x="0" y="0"/>
                  </a:moveTo>
                  <a:lnTo>
                    <a:pt x="2304219" y="0"/>
                  </a:lnTo>
                  <a:lnTo>
                    <a:pt x="2304219" y="684244"/>
                  </a:lnTo>
                  <a:lnTo>
                    <a:pt x="0" y="684244"/>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11" name="TextBox 11"/>
            <p:cNvSpPr txBox="1"/>
            <p:nvPr/>
          </p:nvSpPr>
          <p:spPr>
            <a:xfrm>
              <a:off x="0" y="-38100"/>
              <a:ext cx="2304219" cy="72234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842363" y="3339148"/>
            <a:ext cx="7445638" cy="2940889"/>
            <a:chOff x="0" y="0"/>
            <a:chExt cx="1991542" cy="774555"/>
          </a:xfrm>
        </p:grpSpPr>
        <p:sp>
          <p:nvSpPr>
            <p:cNvPr id="13" name="Freeform 13"/>
            <p:cNvSpPr/>
            <p:nvPr/>
          </p:nvSpPr>
          <p:spPr>
            <a:xfrm>
              <a:off x="0" y="0"/>
              <a:ext cx="1991542" cy="774555"/>
            </a:xfrm>
            <a:custGeom>
              <a:avLst/>
              <a:gdLst/>
              <a:ahLst/>
              <a:cxnLst/>
              <a:rect l="l" t="t" r="r" b="b"/>
              <a:pathLst>
                <a:path w="1991542" h="774555">
                  <a:moveTo>
                    <a:pt x="0" y="0"/>
                  </a:moveTo>
                  <a:lnTo>
                    <a:pt x="1991542" y="0"/>
                  </a:lnTo>
                  <a:lnTo>
                    <a:pt x="199154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14" name="TextBox 14"/>
            <p:cNvSpPr txBox="1"/>
            <p:nvPr/>
          </p:nvSpPr>
          <p:spPr>
            <a:xfrm>
              <a:off x="0" y="-38100"/>
              <a:ext cx="1991542" cy="81265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250529" y="7143262"/>
            <a:ext cx="4017541" cy="4114800"/>
          </a:xfrm>
          <a:custGeom>
            <a:avLst/>
            <a:gdLst/>
            <a:ahLst/>
            <a:cxnLst/>
            <a:rect l="l" t="t" r="r" b="b"/>
            <a:pathLst>
              <a:path w="4017541" h="4114800">
                <a:moveTo>
                  <a:pt x="0" y="0"/>
                </a:moveTo>
                <a:lnTo>
                  <a:pt x="4017542" y="0"/>
                </a:lnTo>
                <a:lnTo>
                  <a:pt x="4017542" y="4114800"/>
                </a:lnTo>
                <a:lnTo>
                  <a:pt x="0" y="4114800"/>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6" name="Group 16"/>
          <p:cNvGrpSpPr>
            <a:grpSpLocks noChangeAspect="1"/>
          </p:cNvGrpSpPr>
          <p:nvPr/>
        </p:nvGrpSpPr>
        <p:grpSpPr>
          <a:xfrm>
            <a:off x="2090300" y="1064975"/>
            <a:ext cx="6330714" cy="6330714"/>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5134" r="-25134"/>
              </a:stretch>
            </a:blipFill>
          </p:spPr>
          <p:txBody>
            <a:bodyPr/>
            <a:lstStyle/>
            <a:p>
              <a:endParaRPr lang="en-US"/>
            </a:p>
          </p:txBody>
        </p:sp>
      </p:grpSp>
      <p:grpSp>
        <p:nvGrpSpPr>
          <p:cNvPr id="20" name="Group 20"/>
          <p:cNvGrpSpPr>
            <a:grpSpLocks noChangeAspect="1"/>
          </p:cNvGrpSpPr>
          <p:nvPr/>
        </p:nvGrpSpPr>
        <p:grpSpPr>
          <a:xfrm>
            <a:off x="9144000" y="606671"/>
            <a:ext cx="6330714" cy="6330714"/>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712" r="-24712"/>
              </a:stretch>
            </a:blipFill>
          </p:spPr>
          <p:txBody>
            <a:bodyPr/>
            <a:lstStyle/>
            <a:p>
              <a:endParaRPr lang="en-US"/>
            </a:p>
          </p:txBody>
        </p:sp>
      </p:grpSp>
      <p:grpSp>
        <p:nvGrpSpPr>
          <p:cNvPr id="24" name="Group 24"/>
          <p:cNvGrpSpPr>
            <a:grpSpLocks noChangeAspect="1"/>
          </p:cNvGrpSpPr>
          <p:nvPr/>
        </p:nvGrpSpPr>
        <p:grpSpPr>
          <a:xfrm>
            <a:off x="7279794" y="5451289"/>
            <a:ext cx="4835711" cy="4835711"/>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852" r="-24852"/>
              </a:stretch>
            </a:blipFill>
          </p:spPr>
          <p:txBody>
            <a:bodyPr/>
            <a:lstStyle/>
            <a:p>
              <a:endParaRPr lang="en-US"/>
            </a:p>
          </p:txBody>
        </p:sp>
      </p:grpSp>
      <p:sp>
        <p:nvSpPr>
          <p:cNvPr id="28" name="Freeform 28"/>
          <p:cNvSpPr/>
          <p:nvPr/>
        </p:nvSpPr>
        <p:spPr>
          <a:xfrm flipV="1">
            <a:off x="-811161" y="4217620"/>
            <a:ext cx="5802923" cy="4114800"/>
          </a:xfrm>
          <a:custGeom>
            <a:avLst/>
            <a:gdLst/>
            <a:ahLst/>
            <a:cxnLst/>
            <a:rect l="l" t="t" r="r" b="b"/>
            <a:pathLst>
              <a:path w="5802923" h="4114800">
                <a:moveTo>
                  <a:pt x="0" y="4114800"/>
                </a:moveTo>
                <a:lnTo>
                  <a:pt x="5802923" y="4114800"/>
                </a:lnTo>
                <a:lnTo>
                  <a:pt x="5802923"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605460" y="9029768"/>
            <a:ext cx="742179" cy="742179"/>
            <a:chOff x="0" y="0"/>
            <a:chExt cx="195471" cy="195471"/>
          </a:xfrm>
        </p:grpSpPr>
        <p:sp>
          <p:nvSpPr>
            <p:cNvPr id="4" name="Freeform 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5" name="TextBox 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304154" y="2506973"/>
            <a:ext cx="8748831" cy="2530110"/>
            <a:chOff x="0" y="0"/>
            <a:chExt cx="2304219" cy="666366"/>
          </a:xfrm>
        </p:grpSpPr>
        <p:sp>
          <p:nvSpPr>
            <p:cNvPr id="7" name="Freeform 7"/>
            <p:cNvSpPr/>
            <p:nvPr/>
          </p:nvSpPr>
          <p:spPr>
            <a:xfrm>
              <a:off x="0" y="0"/>
              <a:ext cx="2304219" cy="666366"/>
            </a:xfrm>
            <a:custGeom>
              <a:avLst/>
              <a:gdLst/>
              <a:ahLst/>
              <a:cxnLst/>
              <a:rect l="l" t="t" r="r" b="b"/>
              <a:pathLst>
                <a:path w="2304219" h="666366">
                  <a:moveTo>
                    <a:pt x="0" y="0"/>
                  </a:moveTo>
                  <a:lnTo>
                    <a:pt x="2304219" y="0"/>
                  </a:lnTo>
                  <a:lnTo>
                    <a:pt x="2304219" y="666366"/>
                  </a:lnTo>
                  <a:lnTo>
                    <a:pt x="0" y="666366"/>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8" name="TextBox 8"/>
            <p:cNvSpPr txBox="1"/>
            <p:nvPr/>
          </p:nvSpPr>
          <p:spPr>
            <a:xfrm>
              <a:off x="0" y="-38100"/>
              <a:ext cx="2304219" cy="70446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04154" y="5734431"/>
            <a:ext cx="8748831" cy="2597989"/>
            <a:chOff x="0" y="0"/>
            <a:chExt cx="2304219" cy="684244"/>
          </a:xfrm>
        </p:grpSpPr>
        <p:sp>
          <p:nvSpPr>
            <p:cNvPr id="10" name="Freeform 10"/>
            <p:cNvSpPr/>
            <p:nvPr/>
          </p:nvSpPr>
          <p:spPr>
            <a:xfrm>
              <a:off x="0" y="0"/>
              <a:ext cx="2304219" cy="684244"/>
            </a:xfrm>
            <a:custGeom>
              <a:avLst/>
              <a:gdLst/>
              <a:ahLst/>
              <a:cxnLst/>
              <a:rect l="l" t="t" r="r" b="b"/>
              <a:pathLst>
                <a:path w="2304219" h="684244">
                  <a:moveTo>
                    <a:pt x="0" y="0"/>
                  </a:moveTo>
                  <a:lnTo>
                    <a:pt x="2304219" y="0"/>
                  </a:lnTo>
                  <a:lnTo>
                    <a:pt x="2304219" y="684244"/>
                  </a:lnTo>
                  <a:lnTo>
                    <a:pt x="0" y="684244"/>
                  </a:lnTo>
                  <a:close/>
                </a:path>
              </a:pathLst>
            </a:custGeom>
            <a:gradFill rotWithShape="1">
              <a:gsLst>
                <a:gs pos="0">
                  <a:srgbClr val="000000">
                    <a:alpha val="41000"/>
                  </a:srgbClr>
                </a:gs>
                <a:gs pos="50000">
                  <a:srgbClr val="0F2949">
                    <a:alpha val="0"/>
                  </a:srgbClr>
                </a:gs>
                <a:gs pos="100000">
                  <a:srgbClr val="328DFF">
                    <a:alpha val="0"/>
                  </a:srgbClr>
                </a:gs>
              </a:gsLst>
              <a:lin ang="0"/>
            </a:gradFill>
          </p:spPr>
          <p:txBody>
            <a:bodyPr/>
            <a:lstStyle/>
            <a:p>
              <a:endParaRPr lang="en-US"/>
            </a:p>
          </p:txBody>
        </p:sp>
        <p:sp>
          <p:nvSpPr>
            <p:cNvPr id="11" name="TextBox 11"/>
            <p:cNvSpPr txBox="1"/>
            <p:nvPr/>
          </p:nvSpPr>
          <p:spPr>
            <a:xfrm>
              <a:off x="0" y="-38100"/>
              <a:ext cx="2304219" cy="72234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842363" y="3339148"/>
            <a:ext cx="7445638" cy="2940889"/>
            <a:chOff x="0" y="0"/>
            <a:chExt cx="1991542" cy="774555"/>
          </a:xfrm>
        </p:grpSpPr>
        <p:sp>
          <p:nvSpPr>
            <p:cNvPr id="13" name="Freeform 13"/>
            <p:cNvSpPr/>
            <p:nvPr/>
          </p:nvSpPr>
          <p:spPr>
            <a:xfrm>
              <a:off x="0" y="0"/>
              <a:ext cx="1991542" cy="774555"/>
            </a:xfrm>
            <a:custGeom>
              <a:avLst/>
              <a:gdLst/>
              <a:ahLst/>
              <a:cxnLst/>
              <a:rect l="l" t="t" r="r" b="b"/>
              <a:pathLst>
                <a:path w="1991542" h="774555">
                  <a:moveTo>
                    <a:pt x="0" y="0"/>
                  </a:moveTo>
                  <a:lnTo>
                    <a:pt x="1991542" y="0"/>
                  </a:lnTo>
                  <a:lnTo>
                    <a:pt x="199154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14" name="TextBox 14"/>
            <p:cNvSpPr txBox="1"/>
            <p:nvPr/>
          </p:nvSpPr>
          <p:spPr>
            <a:xfrm>
              <a:off x="0" y="-38100"/>
              <a:ext cx="1991542" cy="812655"/>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250529" y="7143262"/>
            <a:ext cx="4017541" cy="4114800"/>
          </a:xfrm>
          <a:custGeom>
            <a:avLst/>
            <a:gdLst/>
            <a:ahLst/>
            <a:cxnLst/>
            <a:rect l="l" t="t" r="r" b="b"/>
            <a:pathLst>
              <a:path w="4017541" h="4114800">
                <a:moveTo>
                  <a:pt x="0" y="0"/>
                </a:moveTo>
                <a:lnTo>
                  <a:pt x="4017542" y="0"/>
                </a:lnTo>
                <a:lnTo>
                  <a:pt x="4017542" y="4114800"/>
                </a:lnTo>
                <a:lnTo>
                  <a:pt x="0" y="4114800"/>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4070185" y="4977912"/>
            <a:ext cx="11965599" cy="2400300"/>
          </a:xfrm>
          <a:prstGeom prst="rect">
            <a:avLst/>
          </a:prstGeom>
        </p:spPr>
        <p:txBody>
          <a:bodyPr lIns="0" tIns="0" rIns="0" bIns="0" rtlCol="0" anchor="t">
            <a:spAutoFit/>
          </a:bodyPr>
          <a:lstStyle/>
          <a:p>
            <a:pPr algn="ctr">
              <a:lnSpc>
                <a:spcPts val="6300"/>
              </a:lnSpc>
            </a:pPr>
            <a:r>
              <a:rPr lang="en-US" sz="5000">
                <a:solidFill>
                  <a:srgbClr val="FFFFFF"/>
                </a:solidFill>
                <a:latin typeface="Anton"/>
                <a:ea typeface="Anton"/>
                <a:cs typeface="Anton"/>
                <a:sym typeface="Anton"/>
              </a:rPr>
              <a:t> PHÁT HIỆN VÀ PHÂN LOẠI ĐỘNG VẬT ĂN THỊT VÀ ĂN CỎ TRONG ẢNH SỬ DỤNG YOLOV8, HOG VÀ SVM</a:t>
            </a:r>
          </a:p>
          <a:p>
            <a:pPr algn="ctr">
              <a:lnSpc>
                <a:spcPts val="6300"/>
              </a:lnSpc>
            </a:pPr>
            <a:endParaRPr lang="en-US" sz="5000">
              <a:solidFill>
                <a:srgbClr val="FFFFFF"/>
              </a:solidFill>
              <a:latin typeface="Anton"/>
              <a:ea typeface="Anton"/>
              <a:cs typeface="Anton"/>
              <a:sym typeface="Anton"/>
            </a:endParaRPr>
          </a:p>
        </p:txBody>
      </p:sp>
      <p:sp>
        <p:nvSpPr>
          <p:cNvPr id="17" name="TextBox 17"/>
          <p:cNvSpPr txBox="1"/>
          <p:nvPr/>
        </p:nvSpPr>
        <p:spPr>
          <a:xfrm>
            <a:off x="3161200" y="3177550"/>
            <a:ext cx="11965599" cy="730250"/>
          </a:xfrm>
          <a:prstGeom prst="rect">
            <a:avLst/>
          </a:prstGeom>
        </p:spPr>
        <p:txBody>
          <a:bodyPr lIns="0" tIns="0" rIns="0" bIns="0" rtlCol="0" anchor="t">
            <a:spAutoFit/>
          </a:bodyPr>
          <a:lstStyle/>
          <a:p>
            <a:pPr algn="ctr">
              <a:lnSpc>
                <a:spcPts val="5650"/>
              </a:lnSpc>
            </a:pPr>
            <a:r>
              <a:rPr lang="en-US" sz="5000">
                <a:solidFill>
                  <a:srgbClr val="FFFFFF"/>
                </a:solidFill>
                <a:latin typeface="Anton"/>
                <a:ea typeface="Anton"/>
                <a:cs typeface="Anton"/>
                <a:sym typeface="Anton"/>
              </a:rPr>
              <a:t>BÀI TOÁN NHẬN DẠNG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605460" y="9029768"/>
            <a:ext cx="742179" cy="742179"/>
            <a:chOff x="0" y="0"/>
            <a:chExt cx="195471" cy="195471"/>
          </a:xfrm>
        </p:grpSpPr>
        <p:sp>
          <p:nvSpPr>
            <p:cNvPr id="4" name="Freeform 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5" name="TextBox 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8726395" y="1778352"/>
            <a:ext cx="9561605" cy="2940889"/>
            <a:chOff x="0" y="0"/>
            <a:chExt cx="2756712" cy="774555"/>
          </a:xfrm>
        </p:grpSpPr>
        <p:sp>
          <p:nvSpPr>
            <p:cNvPr id="7" name="Freeform 7"/>
            <p:cNvSpPr/>
            <p:nvPr/>
          </p:nvSpPr>
          <p:spPr>
            <a:xfrm>
              <a:off x="0" y="0"/>
              <a:ext cx="2756712" cy="774555"/>
            </a:xfrm>
            <a:custGeom>
              <a:avLst/>
              <a:gdLst/>
              <a:ahLst/>
              <a:cxnLst/>
              <a:rect l="l" t="t" r="r" b="b"/>
              <a:pathLst>
                <a:path w="2756712" h="774555">
                  <a:moveTo>
                    <a:pt x="0" y="0"/>
                  </a:moveTo>
                  <a:lnTo>
                    <a:pt x="2756712" y="0"/>
                  </a:lnTo>
                  <a:lnTo>
                    <a:pt x="2756712" y="774555"/>
                  </a:lnTo>
                  <a:lnTo>
                    <a:pt x="0" y="774555"/>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8" name="TextBox 8"/>
            <p:cNvSpPr txBox="1"/>
            <p:nvPr/>
          </p:nvSpPr>
          <p:spPr>
            <a:xfrm>
              <a:off x="0" y="-38100"/>
              <a:ext cx="2756712" cy="81265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3254282" y="1778352"/>
            <a:ext cx="5264334" cy="5264334"/>
            <a:chOff x="0" y="0"/>
            <a:chExt cx="14840029" cy="14840029"/>
          </a:xfrm>
        </p:grpSpPr>
        <p:sp>
          <p:nvSpPr>
            <p:cNvPr id="10" name="Freeform 1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1" name="Freeform 1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2" name="Freeform 1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r="-24712"/>
              </a:stretch>
            </a:blipFill>
          </p:spPr>
          <p:txBody>
            <a:bodyPr/>
            <a:lstStyle/>
            <a:p>
              <a:endParaRPr lang="en-US"/>
            </a:p>
          </p:txBody>
        </p:sp>
      </p:grpSp>
      <p:grpSp>
        <p:nvGrpSpPr>
          <p:cNvPr id="13" name="Group 13"/>
          <p:cNvGrpSpPr>
            <a:grpSpLocks noChangeAspect="1"/>
          </p:cNvGrpSpPr>
          <p:nvPr/>
        </p:nvGrpSpPr>
        <p:grpSpPr>
          <a:xfrm>
            <a:off x="1419800" y="4614555"/>
            <a:ext cx="3668962" cy="3668962"/>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5134" r="-25134"/>
              </a:stretch>
            </a:blipFill>
          </p:spPr>
          <p:txBody>
            <a:bodyPr/>
            <a:lstStyle/>
            <a:p>
              <a:endParaRPr lang="en-US"/>
            </a:p>
          </p:txBody>
        </p:sp>
      </p:grpSp>
      <p:sp>
        <p:nvSpPr>
          <p:cNvPr id="17" name="Freeform 17"/>
          <p:cNvSpPr/>
          <p:nvPr/>
        </p:nvSpPr>
        <p:spPr>
          <a:xfrm>
            <a:off x="1151504" y="2899460"/>
            <a:ext cx="1674557" cy="1715095"/>
          </a:xfrm>
          <a:custGeom>
            <a:avLst/>
            <a:gdLst/>
            <a:ahLst/>
            <a:cxnLst/>
            <a:rect l="l" t="t" r="r" b="b"/>
            <a:pathLst>
              <a:path w="1674557" h="1715095">
                <a:moveTo>
                  <a:pt x="0" y="0"/>
                </a:moveTo>
                <a:lnTo>
                  <a:pt x="1674557" y="0"/>
                </a:lnTo>
                <a:lnTo>
                  <a:pt x="1674557" y="1715095"/>
                </a:lnTo>
                <a:lnTo>
                  <a:pt x="0" y="1715095"/>
                </a:lnTo>
                <a:lnTo>
                  <a:pt x="0"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a:off x="5281721" y="7502307"/>
            <a:ext cx="1209456" cy="1238735"/>
          </a:xfrm>
          <a:custGeom>
            <a:avLst/>
            <a:gdLst/>
            <a:ahLst/>
            <a:cxnLst/>
            <a:rect l="l" t="t" r="r" b="b"/>
            <a:pathLst>
              <a:path w="1209456" h="1238735">
                <a:moveTo>
                  <a:pt x="0" y="0"/>
                </a:moveTo>
                <a:lnTo>
                  <a:pt x="1209456" y="0"/>
                </a:lnTo>
                <a:lnTo>
                  <a:pt x="1209456" y="1238735"/>
                </a:lnTo>
                <a:lnTo>
                  <a:pt x="0" y="1238735"/>
                </a:lnTo>
                <a:lnTo>
                  <a:pt x="0"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TextBox 19"/>
          <p:cNvSpPr txBox="1"/>
          <p:nvPr/>
        </p:nvSpPr>
        <p:spPr>
          <a:xfrm>
            <a:off x="8947241" y="2218129"/>
            <a:ext cx="8956309" cy="5651500"/>
          </a:xfrm>
          <a:prstGeom prst="rect">
            <a:avLst/>
          </a:prstGeom>
        </p:spPr>
        <p:txBody>
          <a:bodyPr lIns="0" tIns="0" rIns="0" bIns="0" rtlCol="0" anchor="t">
            <a:spAutoFit/>
          </a:bodyPr>
          <a:lstStyle/>
          <a:p>
            <a:pPr algn="l">
              <a:lnSpc>
                <a:spcPts val="5599"/>
              </a:lnSpc>
            </a:pPr>
            <a:r>
              <a:rPr lang="en-US" sz="3999" b="1">
                <a:solidFill>
                  <a:srgbClr val="FFFFFF"/>
                </a:solidFill>
                <a:latin typeface="Poppins Medium"/>
                <a:ea typeface="Poppins Medium"/>
                <a:cs typeface="Poppins Medium"/>
                <a:sym typeface="Poppins Medium"/>
              </a:rPr>
              <a:t>Mục tiêu của bài toán xây dựng một hệ thống có thể nhận dạng động vật trong ảnh và phân loại chúng thành hai nhóm chính:</a:t>
            </a:r>
          </a:p>
          <a:p>
            <a:pPr marL="863599" lvl="1" indent="-431800" algn="l">
              <a:lnSpc>
                <a:spcPts val="5599"/>
              </a:lnSpc>
              <a:buFont typeface="Arial"/>
              <a:buChar char="•"/>
            </a:pPr>
            <a:r>
              <a:rPr lang="en-US" sz="3999">
                <a:solidFill>
                  <a:srgbClr val="FFFFFF"/>
                </a:solidFill>
                <a:latin typeface="Poppins"/>
                <a:ea typeface="Poppins"/>
                <a:cs typeface="Poppins"/>
                <a:sym typeface="Poppins"/>
              </a:rPr>
              <a:t> </a:t>
            </a:r>
            <a:r>
              <a:rPr lang="en-US" sz="3999" b="1">
                <a:solidFill>
                  <a:srgbClr val="FFFFFF"/>
                </a:solidFill>
                <a:latin typeface="Poppins Medium"/>
                <a:ea typeface="Poppins Medium"/>
                <a:cs typeface="Poppins Medium"/>
                <a:sym typeface="Poppins Medium"/>
              </a:rPr>
              <a:t>Động vật ăn thịt (Carnivores): Ví dụ, sư tử, hổ, sói, báo.</a:t>
            </a:r>
          </a:p>
          <a:p>
            <a:pPr marL="863599" lvl="1" indent="-431800" algn="l">
              <a:lnSpc>
                <a:spcPts val="5599"/>
              </a:lnSpc>
              <a:spcBef>
                <a:spcPct val="0"/>
              </a:spcBef>
              <a:buFont typeface="Arial"/>
              <a:buChar char="•"/>
            </a:pPr>
            <a:r>
              <a:rPr lang="en-US" sz="3999">
                <a:solidFill>
                  <a:srgbClr val="FFFFFF"/>
                </a:solidFill>
                <a:latin typeface="Poppins"/>
                <a:ea typeface="Poppins"/>
                <a:cs typeface="Poppins"/>
                <a:sym typeface="Poppins"/>
              </a:rPr>
              <a:t>Đ</a:t>
            </a:r>
            <a:r>
              <a:rPr lang="en-US" sz="3999" b="1">
                <a:solidFill>
                  <a:srgbClr val="FFFFFF"/>
                </a:solidFill>
                <a:latin typeface="Poppins Medium"/>
                <a:ea typeface="Poppins Medium"/>
                <a:cs typeface="Poppins Medium"/>
                <a:sym typeface="Poppins Medium"/>
              </a:rPr>
              <a:t>ộng vật ăn cỏ (Herbivores): Ví dụ, hươu, ngựa, voi, bò</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10498891" y="1700848"/>
            <a:ext cx="7789110" cy="4992443"/>
            <a:chOff x="0" y="0"/>
            <a:chExt cx="2122142" cy="1314882"/>
          </a:xfrm>
        </p:grpSpPr>
        <p:sp>
          <p:nvSpPr>
            <p:cNvPr id="4" name="Freeform 4"/>
            <p:cNvSpPr/>
            <p:nvPr/>
          </p:nvSpPr>
          <p:spPr>
            <a:xfrm>
              <a:off x="0" y="0"/>
              <a:ext cx="2122142" cy="1314882"/>
            </a:xfrm>
            <a:custGeom>
              <a:avLst/>
              <a:gdLst/>
              <a:ahLst/>
              <a:cxnLst/>
              <a:rect l="l" t="t" r="r" b="b"/>
              <a:pathLst>
                <a:path w="2122142" h="1314882">
                  <a:moveTo>
                    <a:pt x="0" y="0"/>
                  </a:moveTo>
                  <a:lnTo>
                    <a:pt x="2122142" y="0"/>
                  </a:lnTo>
                  <a:lnTo>
                    <a:pt x="2122142" y="1314882"/>
                  </a:lnTo>
                  <a:lnTo>
                    <a:pt x="0" y="1314882"/>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5" name="TextBox 5"/>
            <p:cNvSpPr txBox="1"/>
            <p:nvPr/>
          </p:nvSpPr>
          <p:spPr>
            <a:xfrm>
              <a:off x="0" y="-38100"/>
              <a:ext cx="2122142" cy="135298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2042866" y="660318"/>
            <a:ext cx="1040529" cy="1040529"/>
          </a:xfrm>
          <a:custGeom>
            <a:avLst/>
            <a:gdLst/>
            <a:ahLst/>
            <a:cxnLst/>
            <a:rect l="l" t="t" r="r" b="b"/>
            <a:pathLst>
              <a:path w="1040529" h="1040529">
                <a:moveTo>
                  <a:pt x="0" y="0"/>
                </a:moveTo>
                <a:lnTo>
                  <a:pt x="1040529" y="0"/>
                </a:lnTo>
                <a:lnTo>
                  <a:pt x="1040529" y="1040530"/>
                </a:lnTo>
                <a:lnTo>
                  <a:pt x="0" y="1040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9695253" y="3589285"/>
            <a:ext cx="7009130" cy="3032230"/>
          </a:xfrm>
          <a:prstGeom prst="rect">
            <a:avLst/>
          </a:prstGeom>
        </p:spPr>
        <p:txBody>
          <a:bodyPr lIns="0" tIns="0" rIns="0" bIns="0" rtlCol="0" anchor="t">
            <a:spAutoFit/>
          </a:bodyPr>
          <a:lstStyle/>
          <a:p>
            <a:pPr algn="l">
              <a:lnSpc>
                <a:spcPts val="4019"/>
              </a:lnSpc>
            </a:pPr>
            <a:r>
              <a:rPr lang="en-US" sz="2870" b="1">
                <a:solidFill>
                  <a:srgbClr val="FFFFFF"/>
                </a:solidFill>
                <a:latin typeface="Poppins Medium"/>
                <a:ea typeface="Poppins Medium"/>
                <a:cs typeface="Poppins Medium"/>
                <a:sym typeface="Poppins Medium"/>
              </a:rPr>
              <a:t> -  Một hoặc nhiều hình ảnh chứa động vật.</a:t>
            </a:r>
          </a:p>
          <a:p>
            <a:pPr algn="l">
              <a:lnSpc>
                <a:spcPts val="4019"/>
              </a:lnSpc>
            </a:pPr>
            <a:r>
              <a:rPr lang="en-US" sz="2870" b="1">
                <a:solidFill>
                  <a:srgbClr val="FFFFFF"/>
                </a:solidFill>
                <a:latin typeface="Poppins Medium"/>
                <a:ea typeface="Poppins Medium"/>
                <a:cs typeface="Poppins Medium"/>
                <a:sym typeface="Poppins Medium"/>
              </a:rPr>
              <a:t> - Dữ liệu huấn luyện (training dataset) gồm ảnh động vật được gán nhãn (ăn thịt hoặc ăn cỏ).</a:t>
            </a:r>
          </a:p>
          <a:p>
            <a:pPr algn="l">
              <a:lnSpc>
                <a:spcPts val="4019"/>
              </a:lnSpc>
              <a:spcBef>
                <a:spcPct val="0"/>
              </a:spcBef>
            </a:pPr>
            <a:r>
              <a:rPr lang="en-US" sz="2870" b="1">
                <a:solidFill>
                  <a:srgbClr val="FFFFFF"/>
                </a:solidFill>
                <a:latin typeface="Poppins Medium"/>
                <a:ea typeface="Poppins Medium"/>
                <a:cs typeface="Poppins Medium"/>
                <a:sym typeface="Poppins Medium"/>
              </a:rPr>
              <a:t>bằng SVM</a:t>
            </a:r>
          </a:p>
        </p:txBody>
      </p:sp>
      <p:sp>
        <p:nvSpPr>
          <p:cNvPr id="11" name="Freeform 11"/>
          <p:cNvSpPr/>
          <p:nvPr/>
        </p:nvSpPr>
        <p:spPr>
          <a:xfrm flipH="1" flipV="1">
            <a:off x="14057046" y="4061712"/>
            <a:ext cx="6100392"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2563130" y="7367553"/>
            <a:ext cx="1273375" cy="1304201"/>
          </a:xfrm>
          <a:custGeom>
            <a:avLst/>
            <a:gdLst/>
            <a:ahLst/>
            <a:cxnLst/>
            <a:rect l="l" t="t" r="r" b="b"/>
            <a:pathLst>
              <a:path w="1273375" h="1304201">
                <a:moveTo>
                  <a:pt x="0" y="0"/>
                </a:moveTo>
                <a:lnTo>
                  <a:pt x="1273375" y="0"/>
                </a:lnTo>
                <a:lnTo>
                  <a:pt x="1273375" y="1304201"/>
                </a:lnTo>
                <a:lnTo>
                  <a:pt x="0" y="1304201"/>
                </a:lnTo>
                <a:lnTo>
                  <a:pt x="0" y="0"/>
                </a:lnTo>
                <a:close/>
              </a:path>
            </a:pathLst>
          </a:custGeom>
          <a:blipFill>
            <a:blip r:embed="rId7">
              <a:alphaModFix amt="31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028700" y="2918193"/>
            <a:ext cx="7510606" cy="5632954"/>
          </a:xfrm>
          <a:custGeom>
            <a:avLst/>
            <a:gdLst/>
            <a:ahLst/>
            <a:cxnLst/>
            <a:rect l="l" t="t" r="r" b="b"/>
            <a:pathLst>
              <a:path w="7510606" h="5632954">
                <a:moveTo>
                  <a:pt x="0" y="0"/>
                </a:moveTo>
                <a:lnTo>
                  <a:pt x="7510606" y="0"/>
                </a:lnTo>
                <a:lnTo>
                  <a:pt x="7510606" y="5632954"/>
                </a:lnTo>
                <a:lnTo>
                  <a:pt x="0" y="5632954"/>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522172" y="1390133"/>
            <a:ext cx="4523662" cy="1007795"/>
          </a:xfrm>
          <a:prstGeom prst="rect">
            <a:avLst/>
          </a:prstGeom>
        </p:spPr>
        <p:txBody>
          <a:bodyPr lIns="0" tIns="0" rIns="0" bIns="0" rtlCol="0" anchor="t">
            <a:spAutoFit/>
          </a:bodyPr>
          <a:lstStyle/>
          <a:p>
            <a:pPr algn="l">
              <a:lnSpc>
                <a:spcPts val="7441"/>
              </a:lnSpc>
            </a:pPr>
            <a:r>
              <a:rPr lang="en-US" sz="8001">
                <a:solidFill>
                  <a:srgbClr val="FFFFFF"/>
                </a:solidFill>
                <a:latin typeface="Anton"/>
                <a:ea typeface="Anton"/>
                <a:cs typeface="Anton"/>
                <a:sym typeface="Anton"/>
              </a:rPr>
              <a:t>ĐẦU VÀO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10591801" y="1700847"/>
            <a:ext cx="7696200" cy="4992443"/>
            <a:chOff x="0" y="0"/>
            <a:chExt cx="2122142" cy="1314882"/>
          </a:xfrm>
        </p:grpSpPr>
        <p:sp>
          <p:nvSpPr>
            <p:cNvPr id="4" name="Freeform 4"/>
            <p:cNvSpPr/>
            <p:nvPr/>
          </p:nvSpPr>
          <p:spPr>
            <a:xfrm>
              <a:off x="0" y="0"/>
              <a:ext cx="2122142" cy="1314882"/>
            </a:xfrm>
            <a:custGeom>
              <a:avLst/>
              <a:gdLst/>
              <a:ahLst/>
              <a:cxnLst/>
              <a:rect l="l" t="t" r="r" b="b"/>
              <a:pathLst>
                <a:path w="2122142" h="1314882">
                  <a:moveTo>
                    <a:pt x="0" y="0"/>
                  </a:moveTo>
                  <a:lnTo>
                    <a:pt x="2122142" y="0"/>
                  </a:lnTo>
                  <a:lnTo>
                    <a:pt x="2122142" y="1314882"/>
                  </a:lnTo>
                  <a:lnTo>
                    <a:pt x="0" y="1314882"/>
                  </a:lnTo>
                  <a:close/>
                </a:path>
              </a:pathLst>
            </a:custGeom>
            <a:gradFill rotWithShape="1">
              <a:gsLst>
                <a:gs pos="0">
                  <a:srgbClr val="000000">
                    <a:alpha val="0"/>
                  </a:srgbClr>
                </a:gs>
                <a:gs pos="50000">
                  <a:srgbClr val="000000">
                    <a:alpha val="41000"/>
                  </a:srgbClr>
                </a:gs>
                <a:gs pos="100000">
                  <a:srgbClr val="000000">
                    <a:alpha val="41000"/>
                  </a:srgbClr>
                </a:gs>
              </a:gsLst>
              <a:lin ang="0"/>
            </a:gradFill>
          </p:spPr>
          <p:txBody>
            <a:bodyPr/>
            <a:lstStyle/>
            <a:p>
              <a:endParaRPr lang="en-US"/>
            </a:p>
          </p:txBody>
        </p:sp>
        <p:sp>
          <p:nvSpPr>
            <p:cNvPr id="5" name="TextBox 5"/>
            <p:cNvSpPr txBox="1"/>
            <p:nvPr/>
          </p:nvSpPr>
          <p:spPr>
            <a:xfrm>
              <a:off x="0" y="-38100"/>
              <a:ext cx="2122142" cy="135298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05460" y="9029768"/>
            <a:ext cx="742179" cy="742179"/>
            <a:chOff x="0" y="0"/>
            <a:chExt cx="195471" cy="195471"/>
          </a:xfrm>
        </p:grpSpPr>
        <p:sp>
          <p:nvSpPr>
            <p:cNvPr id="7" name="Freeform 7"/>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8" name="TextBox 8"/>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2042866" y="660318"/>
            <a:ext cx="1040529" cy="1040529"/>
          </a:xfrm>
          <a:custGeom>
            <a:avLst/>
            <a:gdLst/>
            <a:ahLst/>
            <a:cxnLst/>
            <a:rect l="l" t="t" r="r" b="b"/>
            <a:pathLst>
              <a:path w="1040529" h="1040529">
                <a:moveTo>
                  <a:pt x="0" y="0"/>
                </a:moveTo>
                <a:lnTo>
                  <a:pt x="1040529" y="0"/>
                </a:lnTo>
                <a:lnTo>
                  <a:pt x="1040529" y="1040530"/>
                </a:lnTo>
                <a:lnTo>
                  <a:pt x="0" y="1040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2031292" y="1910398"/>
            <a:ext cx="4523662" cy="1007795"/>
          </a:xfrm>
          <a:prstGeom prst="rect">
            <a:avLst/>
          </a:prstGeom>
        </p:spPr>
        <p:txBody>
          <a:bodyPr lIns="0" tIns="0" rIns="0" bIns="0" rtlCol="0" anchor="t">
            <a:spAutoFit/>
          </a:bodyPr>
          <a:lstStyle/>
          <a:p>
            <a:pPr algn="l">
              <a:lnSpc>
                <a:spcPts val="7441"/>
              </a:lnSpc>
            </a:pPr>
            <a:r>
              <a:rPr lang="en-US" sz="8001">
                <a:solidFill>
                  <a:srgbClr val="FFFFFF"/>
                </a:solidFill>
                <a:latin typeface="Anton"/>
                <a:ea typeface="Anton"/>
                <a:cs typeface="Anton"/>
                <a:sym typeface="Anton"/>
              </a:rPr>
              <a:t>ĐẦU RA</a:t>
            </a:r>
          </a:p>
        </p:txBody>
      </p:sp>
      <p:sp>
        <p:nvSpPr>
          <p:cNvPr id="11" name="TextBox 11"/>
          <p:cNvSpPr txBox="1"/>
          <p:nvPr/>
        </p:nvSpPr>
        <p:spPr>
          <a:xfrm>
            <a:off x="6827375" y="1624648"/>
            <a:ext cx="7009130" cy="1517755"/>
          </a:xfrm>
          <a:prstGeom prst="rect">
            <a:avLst/>
          </a:prstGeom>
        </p:spPr>
        <p:txBody>
          <a:bodyPr lIns="0" tIns="0" rIns="0" bIns="0" rtlCol="0" anchor="t">
            <a:spAutoFit/>
          </a:bodyPr>
          <a:lstStyle/>
          <a:p>
            <a:pPr algn="l">
              <a:lnSpc>
                <a:spcPts val="4019"/>
              </a:lnSpc>
            </a:pPr>
            <a:r>
              <a:rPr lang="en-US" sz="2870" b="1">
                <a:solidFill>
                  <a:srgbClr val="FFFFFF"/>
                </a:solidFill>
                <a:latin typeface="Poppins Medium"/>
                <a:ea typeface="Poppins Medium"/>
                <a:cs typeface="Poppins Medium"/>
                <a:sym typeface="Poppins Medium"/>
              </a:rPr>
              <a:t>Tên loài và phân loại nhóm của động vật trong ảnh (ăn thịt hoặc ăn cỏ).</a:t>
            </a:r>
          </a:p>
          <a:p>
            <a:pPr algn="l">
              <a:lnSpc>
                <a:spcPts val="4019"/>
              </a:lnSpc>
              <a:spcBef>
                <a:spcPct val="0"/>
              </a:spcBef>
            </a:pPr>
            <a:endParaRPr lang="en-US" sz="2870" b="1">
              <a:solidFill>
                <a:srgbClr val="FFFFFF"/>
              </a:solidFill>
              <a:latin typeface="Poppins Medium"/>
              <a:ea typeface="Poppins Medium"/>
              <a:cs typeface="Poppins Medium"/>
              <a:sym typeface="Poppins Medium"/>
            </a:endParaRPr>
          </a:p>
        </p:txBody>
      </p:sp>
      <p:sp>
        <p:nvSpPr>
          <p:cNvPr id="12" name="Freeform 12"/>
          <p:cNvSpPr/>
          <p:nvPr/>
        </p:nvSpPr>
        <p:spPr>
          <a:xfrm flipH="1" flipV="1">
            <a:off x="14057047" y="4061712"/>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2563130" y="7367553"/>
            <a:ext cx="1273375" cy="1304201"/>
          </a:xfrm>
          <a:custGeom>
            <a:avLst/>
            <a:gdLst/>
            <a:ahLst/>
            <a:cxnLst/>
            <a:rect l="l" t="t" r="r" b="b"/>
            <a:pathLst>
              <a:path w="1273375" h="1304201">
                <a:moveTo>
                  <a:pt x="0" y="0"/>
                </a:moveTo>
                <a:lnTo>
                  <a:pt x="1273375" y="0"/>
                </a:lnTo>
                <a:lnTo>
                  <a:pt x="1273375" y="1304201"/>
                </a:lnTo>
                <a:lnTo>
                  <a:pt x="0" y="1304201"/>
                </a:lnTo>
                <a:lnTo>
                  <a:pt x="0" y="0"/>
                </a:lnTo>
                <a:close/>
              </a:path>
            </a:pathLst>
          </a:custGeom>
          <a:blipFill>
            <a:blip r:embed="rId7">
              <a:alphaModFix amt="31000"/>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4" name="Group 14"/>
          <p:cNvGrpSpPr>
            <a:grpSpLocks noChangeAspect="1"/>
          </p:cNvGrpSpPr>
          <p:nvPr/>
        </p:nvGrpSpPr>
        <p:grpSpPr>
          <a:xfrm>
            <a:off x="7457087" y="5979778"/>
            <a:ext cx="3792169" cy="3792169"/>
            <a:chOff x="0" y="0"/>
            <a:chExt cx="14840029" cy="14840029"/>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7" name="Freeform 1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712" r="-24712"/>
              </a:stretch>
            </a:blipFill>
          </p:spPr>
          <p:txBody>
            <a:bodyPr/>
            <a:lstStyle/>
            <a:p>
              <a:endParaRPr lang="en-US"/>
            </a:p>
          </p:txBody>
        </p:sp>
      </p:grpSp>
      <p:grpSp>
        <p:nvGrpSpPr>
          <p:cNvPr id="18" name="Group 18"/>
          <p:cNvGrpSpPr>
            <a:grpSpLocks noChangeAspect="1"/>
          </p:cNvGrpSpPr>
          <p:nvPr/>
        </p:nvGrpSpPr>
        <p:grpSpPr>
          <a:xfrm>
            <a:off x="2278995" y="3530066"/>
            <a:ext cx="5178092" cy="5178092"/>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5134" r="-25134"/>
              </a:stretch>
            </a:blipFill>
          </p:spPr>
          <p:txBody>
            <a:bodyPr/>
            <a:lstStyle/>
            <a:p>
              <a:endParaRPr lang="en-US"/>
            </a:p>
          </p:txBody>
        </p:sp>
      </p:grpSp>
      <p:grpSp>
        <p:nvGrpSpPr>
          <p:cNvPr id="22" name="Group 22"/>
          <p:cNvGrpSpPr>
            <a:grpSpLocks noChangeAspect="1"/>
          </p:cNvGrpSpPr>
          <p:nvPr/>
        </p:nvGrpSpPr>
        <p:grpSpPr>
          <a:xfrm>
            <a:off x="12084223" y="3142403"/>
            <a:ext cx="4225150" cy="4225150"/>
            <a:chOff x="0" y="0"/>
            <a:chExt cx="14840029" cy="14840029"/>
          </a:xfrm>
        </p:grpSpPr>
        <p:sp>
          <p:nvSpPr>
            <p:cNvPr id="23" name="Freeform 2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4" name="Freeform 2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5" name="Freeform 2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801" r="-24801"/>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txBody>
          <a:bodyPr/>
          <a:lstStyle/>
          <a:p>
            <a:endParaRPr lang="en-US"/>
          </a:p>
        </p:txBody>
      </p:sp>
      <p:grpSp>
        <p:nvGrpSpPr>
          <p:cNvPr id="3" name="Group 3"/>
          <p:cNvGrpSpPr/>
          <p:nvPr/>
        </p:nvGrpSpPr>
        <p:grpSpPr>
          <a:xfrm>
            <a:off x="605460" y="9029768"/>
            <a:ext cx="742179" cy="742179"/>
            <a:chOff x="0" y="0"/>
            <a:chExt cx="195471" cy="195471"/>
          </a:xfrm>
        </p:grpSpPr>
        <p:sp>
          <p:nvSpPr>
            <p:cNvPr id="4" name="Freeform 4"/>
            <p:cNvSpPr/>
            <p:nvPr/>
          </p:nvSpPr>
          <p:spPr>
            <a:xfrm>
              <a:off x="0" y="0"/>
              <a:ext cx="195471" cy="195471"/>
            </a:xfrm>
            <a:custGeom>
              <a:avLst/>
              <a:gdLst/>
              <a:ahLst/>
              <a:cxnLst/>
              <a:rect l="l" t="t" r="r" b="b"/>
              <a:pathLst>
                <a:path w="195471" h="195471">
                  <a:moveTo>
                    <a:pt x="0" y="0"/>
                  </a:moveTo>
                  <a:lnTo>
                    <a:pt x="195471" y="0"/>
                  </a:lnTo>
                  <a:lnTo>
                    <a:pt x="195471" y="195471"/>
                  </a:lnTo>
                  <a:lnTo>
                    <a:pt x="0" y="195471"/>
                  </a:lnTo>
                  <a:close/>
                </a:path>
              </a:pathLst>
            </a:custGeom>
            <a:gradFill rotWithShape="1">
              <a:gsLst>
                <a:gs pos="0">
                  <a:srgbClr val="006CCD">
                    <a:alpha val="100000"/>
                  </a:srgbClr>
                </a:gs>
                <a:gs pos="100000">
                  <a:srgbClr val="050024">
                    <a:alpha val="0"/>
                  </a:srgbClr>
                </a:gs>
              </a:gsLst>
              <a:lin ang="0"/>
            </a:gradFill>
          </p:spPr>
          <p:txBody>
            <a:bodyPr/>
            <a:lstStyle/>
            <a:p>
              <a:endParaRPr lang="en-US"/>
            </a:p>
          </p:txBody>
        </p:sp>
        <p:sp>
          <p:nvSpPr>
            <p:cNvPr id="5" name="TextBox 5"/>
            <p:cNvSpPr txBox="1"/>
            <p:nvPr/>
          </p:nvSpPr>
          <p:spPr>
            <a:xfrm>
              <a:off x="0" y="-38100"/>
              <a:ext cx="195471" cy="23357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552450" y="1995627"/>
            <a:ext cx="18840450" cy="6267450"/>
            <a:chOff x="0" y="0"/>
            <a:chExt cx="5549116" cy="1650686"/>
          </a:xfrm>
        </p:grpSpPr>
        <p:sp>
          <p:nvSpPr>
            <p:cNvPr id="7" name="Freeform 7"/>
            <p:cNvSpPr/>
            <p:nvPr/>
          </p:nvSpPr>
          <p:spPr>
            <a:xfrm>
              <a:off x="0" y="0"/>
              <a:ext cx="5549116" cy="1650686"/>
            </a:xfrm>
            <a:custGeom>
              <a:avLst/>
              <a:gdLst/>
              <a:ahLst/>
              <a:cxnLst/>
              <a:rect l="l" t="t" r="r" b="b"/>
              <a:pathLst>
                <a:path w="5549116" h="1650686">
                  <a:moveTo>
                    <a:pt x="0" y="0"/>
                  </a:moveTo>
                  <a:lnTo>
                    <a:pt x="5549116" y="0"/>
                  </a:lnTo>
                  <a:lnTo>
                    <a:pt x="5549116" y="1650686"/>
                  </a:lnTo>
                  <a:lnTo>
                    <a:pt x="0" y="1650686"/>
                  </a:lnTo>
                  <a:close/>
                </a:path>
              </a:pathLst>
            </a:custGeom>
            <a:gradFill rotWithShape="1">
              <a:gsLst>
                <a:gs pos="0">
                  <a:srgbClr val="006CCD">
                    <a:alpha val="0"/>
                  </a:srgbClr>
                </a:gs>
                <a:gs pos="100000">
                  <a:srgbClr val="2376D4">
                    <a:alpha val="100000"/>
                  </a:srgbClr>
                </a:gs>
              </a:gsLst>
              <a:lin ang="0"/>
            </a:gradFill>
          </p:spPr>
          <p:txBody>
            <a:bodyPr/>
            <a:lstStyle/>
            <a:p>
              <a:endParaRPr lang="en-US"/>
            </a:p>
          </p:txBody>
        </p:sp>
        <p:sp>
          <p:nvSpPr>
            <p:cNvPr id="8" name="TextBox 8"/>
            <p:cNvSpPr txBox="1"/>
            <p:nvPr/>
          </p:nvSpPr>
          <p:spPr>
            <a:xfrm>
              <a:off x="0" y="-38100"/>
              <a:ext cx="5549116" cy="1688786"/>
            </a:xfrm>
            <a:prstGeom prst="rect">
              <a:avLst/>
            </a:prstGeom>
          </p:spPr>
          <p:txBody>
            <a:bodyPr lIns="50800" tIns="50800" rIns="50800" bIns="50800" rtlCol="0" anchor="ctr"/>
            <a:lstStyle/>
            <a:p>
              <a:pPr algn="ctr">
                <a:lnSpc>
                  <a:spcPts val="2199"/>
                </a:lnSpc>
              </a:pPr>
              <a:endParaRPr/>
            </a:p>
          </p:txBody>
        </p:sp>
      </p:grpSp>
      <p:grpSp>
        <p:nvGrpSpPr>
          <p:cNvPr id="9" name="Group 9"/>
          <p:cNvGrpSpPr>
            <a:grpSpLocks noChangeAspect="1"/>
          </p:cNvGrpSpPr>
          <p:nvPr/>
        </p:nvGrpSpPr>
        <p:grpSpPr>
          <a:xfrm>
            <a:off x="1666579" y="3752850"/>
            <a:ext cx="3976827" cy="3976827"/>
            <a:chOff x="0" y="0"/>
            <a:chExt cx="14840029" cy="14840029"/>
          </a:xfrm>
        </p:grpSpPr>
        <p:sp>
          <p:nvSpPr>
            <p:cNvPr id="10" name="Freeform 1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1" name="Freeform 1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2" name="Freeform 1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432" r="-24432"/>
              </a:stretch>
            </a:blipFill>
          </p:spPr>
          <p:txBody>
            <a:bodyPr/>
            <a:lstStyle/>
            <a:p>
              <a:endParaRPr lang="en-US"/>
            </a:p>
          </p:txBody>
        </p:sp>
      </p:grpSp>
      <p:sp>
        <p:nvSpPr>
          <p:cNvPr id="13" name="Freeform 13"/>
          <p:cNvSpPr/>
          <p:nvPr/>
        </p:nvSpPr>
        <p:spPr>
          <a:xfrm flipH="1">
            <a:off x="13141693" y="2507132"/>
            <a:ext cx="5802923" cy="4114800"/>
          </a:xfrm>
          <a:custGeom>
            <a:avLst/>
            <a:gdLst/>
            <a:ahLst/>
            <a:cxnLst/>
            <a:rect l="l" t="t" r="r" b="b"/>
            <a:pathLst>
              <a:path w="5802923" h="4114800">
                <a:moveTo>
                  <a:pt x="5802923" y="0"/>
                </a:moveTo>
                <a:lnTo>
                  <a:pt x="0" y="0"/>
                </a:lnTo>
                <a:lnTo>
                  <a:pt x="0" y="4114800"/>
                </a:lnTo>
                <a:lnTo>
                  <a:pt x="5802923" y="4114800"/>
                </a:lnTo>
                <a:lnTo>
                  <a:pt x="580292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a:grpSpLocks noChangeAspect="1"/>
          </p:cNvGrpSpPr>
          <p:nvPr/>
        </p:nvGrpSpPr>
        <p:grpSpPr>
          <a:xfrm>
            <a:off x="7289934" y="3752850"/>
            <a:ext cx="3976827" cy="3976827"/>
            <a:chOff x="0" y="0"/>
            <a:chExt cx="14840029" cy="14840029"/>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7" name="Freeform 1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3595" r="-3595"/>
              </a:stretch>
            </a:blipFill>
          </p:spPr>
          <p:txBody>
            <a:bodyPr/>
            <a:lstStyle/>
            <a:p>
              <a:endParaRPr lang="en-US"/>
            </a:p>
          </p:txBody>
        </p:sp>
      </p:grpSp>
      <p:grpSp>
        <p:nvGrpSpPr>
          <p:cNvPr id="18" name="Group 18"/>
          <p:cNvGrpSpPr>
            <a:grpSpLocks noChangeAspect="1"/>
          </p:cNvGrpSpPr>
          <p:nvPr/>
        </p:nvGrpSpPr>
        <p:grpSpPr>
          <a:xfrm>
            <a:off x="13141693" y="3752850"/>
            <a:ext cx="3976827" cy="3976827"/>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68F8FF">
                    <a:alpha val="100000"/>
                  </a:srgbClr>
                </a:gs>
                <a:gs pos="100000">
                  <a:srgbClr val="4612B6">
                    <a:alpha val="100000"/>
                  </a:srgbClr>
                </a:gs>
              </a:gsLst>
              <a:lin ang="2700000"/>
            </a:gradFill>
          </p:spPr>
          <p:txBody>
            <a:bodyPr/>
            <a:lstStyle/>
            <a:p>
              <a:endParaRPr lang="en-US"/>
            </a:p>
          </p:txBody>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t="-24905" r="223" b="-24905"/>
              </a:stretch>
            </a:blipFill>
          </p:spPr>
          <p:txBody>
            <a:bodyPr/>
            <a:lstStyle/>
            <a:p>
              <a:endParaRPr lang="en-US"/>
            </a:p>
          </p:txBody>
        </p:sp>
      </p:grpSp>
      <p:sp>
        <p:nvSpPr>
          <p:cNvPr id="22" name="Freeform 22"/>
          <p:cNvSpPr/>
          <p:nvPr/>
        </p:nvSpPr>
        <p:spPr>
          <a:xfrm>
            <a:off x="-552450" y="2507132"/>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TextBox 23"/>
          <p:cNvSpPr txBox="1"/>
          <p:nvPr/>
        </p:nvSpPr>
        <p:spPr>
          <a:xfrm>
            <a:off x="5641669" y="2449446"/>
            <a:ext cx="7004662" cy="1007795"/>
          </a:xfrm>
          <a:prstGeom prst="rect">
            <a:avLst/>
          </a:prstGeom>
        </p:spPr>
        <p:txBody>
          <a:bodyPr lIns="0" tIns="0" rIns="0" bIns="0" rtlCol="0" anchor="t">
            <a:spAutoFit/>
          </a:bodyPr>
          <a:lstStyle/>
          <a:p>
            <a:pPr algn="ctr">
              <a:lnSpc>
                <a:spcPts val="7441"/>
              </a:lnSpc>
            </a:pPr>
            <a:r>
              <a:rPr lang="en-US" sz="8001">
                <a:solidFill>
                  <a:srgbClr val="FFFFFF"/>
                </a:solidFill>
                <a:latin typeface="Anton"/>
                <a:ea typeface="Anton"/>
                <a:cs typeface="Anton"/>
                <a:sym typeface="Anton"/>
              </a:rPr>
              <a:t>THỰC NGHỆM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1125</Words>
  <Application>Microsoft Office PowerPoint</Application>
  <PresentationFormat>Custom</PresentationFormat>
  <Paragraphs>67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Anton</vt:lpstr>
      <vt:lpstr>Poppins Medium</vt:lpstr>
      <vt:lpstr>Poppins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Futuristic Cyber Security Presentation</dc:title>
  <cp:lastModifiedBy>loan nguyen</cp:lastModifiedBy>
  <cp:revision>2</cp:revision>
  <dcterms:created xsi:type="dcterms:W3CDTF">2006-08-16T00:00:00Z</dcterms:created>
  <dcterms:modified xsi:type="dcterms:W3CDTF">2024-12-09T08:38:32Z</dcterms:modified>
  <dc:identifier>DAGYlQYpIw0</dc:identifier>
</cp:coreProperties>
</file>